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70"/>
  </p:notesMasterIdLst>
  <p:handoutMasterIdLst>
    <p:handoutMasterId r:id="rId71"/>
  </p:handoutMasterIdLst>
  <p:sldIdLst>
    <p:sldId id="766" r:id="rId2"/>
    <p:sldId id="713" r:id="rId3"/>
    <p:sldId id="730" r:id="rId4"/>
    <p:sldId id="757" r:id="rId5"/>
    <p:sldId id="758" r:id="rId6"/>
    <p:sldId id="728" r:id="rId7"/>
    <p:sldId id="759" r:id="rId8"/>
    <p:sldId id="818" r:id="rId9"/>
    <p:sldId id="739" r:id="rId10"/>
    <p:sldId id="767" r:id="rId11"/>
    <p:sldId id="725" r:id="rId12"/>
    <p:sldId id="765" r:id="rId13"/>
    <p:sldId id="762" r:id="rId14"/>
    <p:sldId id="753" r:id="rId15"/>
    <p:sldId id="754" r:id="rId16"/>
    <p:sldId id="755" r:id="rId17"/>
    <p:sldId id="763" r:id="rId18"/>
    <p:sldId id="768" r:id="rId19"/>
    <p:sldId id="764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0" r:id="rId42"/>
    <p:sldId id="791" r:id="rId43"/>
    <p:sldId id="792" r:id="rId44"/>
    <p:sldId id="793" r:id="rId45"/>
    <p:sldId id="794" r:id="rId46"/>
    <p:sldId id="795" r:id="rId47"/>
    <p:sldId id="796" r:id="rId48"/>
    <p:sldId id="797" r:id="rId49"/>
    <p:sldId id="798" r:id="rId50"/>
    <p:sldId id="799" r:id="rId51"/>
    <p:sldId id="800" r:id="rId52"/>
    <p:sldId id="801" r:id="rId53"/>
    <p:sldId id="802" r:id="rId54"/>
    <p:sldId id="803" r:id="rId55"/>
    <p:sldId id="804" r:id="rId56"/>
    <p:sldId id="805" r:id="rId57"/>
    <p:sldId id="806" r:id="rId58"/>
    <p:sldId id="807" r:id="rId59"/>
    <p:sldId id="808" r:id="rId60"/>
    <p:sldId id="809" r:id="rId61"/>
    <p:sldId id="810" r:id="rId62"/>
    <p:sldId id="811" r:id="rId63"/>
    <p:sldId id="812" r:id="rId64"/>
    <p:sldId id="813" r:id="rId65"/>
    <p:sldId id="814" r:id="rId66"/>
    <p:sldId id="815" r:id="rId67"/>
    <p:sldId id="816" r:id="rId68"/>
    <p:sldId id="817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CC"/>
    <a:srgbClr val="FED273"/>
    <a:srgbClr val="83D7E5"/>
    <a:srgbClr val="C9C9FF"/>
    <a:srgbClr val="666699"/>
    <a:srgbClr val="DDDDDD"/>
    <a:srgbClr val="D6EC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720"/>
        <p:guide orient="horz" pos="1152"/>
        <p:guide pos="288"/>
        <p:guide pos="52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fld id="{AB0F25CF-9AF1-4DA7-9CAA-7C7D953BAC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fld id="{8F964793-7343-45A4-B9C6-0B2D693C3B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D348E-F08D-413C-930A-18F49C90CD61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407E7-64C8-4D0B-95E7-00E63E9A36D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4104-C50C-4A9E-AFA6-5EE0720D87C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424CD-16F5-4DA0-8582-D40E3F9C060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04E6A-7E54-4488-B1CB-B8DB724E4AC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EF049-A9CE-4B46-8FF6-B783AE86E77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4DB0F-743C-444E-9D16-1F62DC26267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3F6F8-80DA-4CA2-91D9-AD9BB7B0CE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E2D2-0097-4B79-9F5E-91B56BCF252A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470EE-DBB4-4D56-B983-1D778DD55A79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06CBC-4C15-4326-BE1F-54BE1F39822D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56A5D-A7F0-40D1-B320-E8DCCE990EE5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ED178-1B3A-4966-BEA9-C52C779CAC1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BF632-20B3-4E0D-9835-4A94C8F67412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DB361-9958-48E1-A15F-9DF7A231EE5C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D843-4B35-42ED-B628-A1FE22D3374C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DCAF5-97BD-4E03-B183-37F015D4B397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7D658-50FA-4BA1-B464-E0B11DACDBE6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8F6F8-CF00-418D-BD6D-0D49ADA18462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C97D0-8131-4392-85A0-3D6351D7D271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8F685-DCBA-45BB-856F-EAB9F0C272C5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C159E-DA27-4E1E-BA17-0CB5AFE69FA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8825E-BD22-4B33-9661-22F7770D279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F6DEA-CC7A-44AF-9325-E7F07E7E65DC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25AA5-D545-4EF9-8E3A-4CDB5C23FD59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B05E7-8C30-44B3-B847-366A25FB136E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F33A5-DFA2-4375-BA47-97C13FDB6057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7DDDD-D057-4B13-8BD0-022E9577F257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ED6EA6-3FEB-40CF-82A0-BDC6FFCBCBF0}" type="slidenum">
              <a:rPr lang="en-US" sz="1200" b="0">
                <a:latin typeface="Arial" pitchFamily="34" charset="0"/>
              </a:rPr>
              <a:pPr algn="r"/>
              <a:t>55</a:t>
            </a:fld>
            <a:endParaRPr lang="en-US" sz="1200" b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90612-379F-40BE-A9CC-59F2635ACDA6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324-BE87-4D8D-97BC-EC01EDE50895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6247D-4DAE-4AAE-9E25-0A182A7E417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ED917-6A80-4EF9-90F2-32A8349C3C5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C4ED5-0520-4E35-862D-E93C2109639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6986EF-63AA-47C1-BC44-3D54BBE92F83}" type="slidenum">
              <a:rPr lang="en-US" sz="1200" b="0">
                <a:latin typeface="Arial" pitchFamily="34" charset="0"/>
              </a:rPr>
              <a:pPr algn="r"/>
              <a:t>7</a:t>
            </a:fld>
            <a:endParaRPr lang="en-US" sz="1200" b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D4DB2-65FC-4F0D-ADF7-C27C55E878B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5C4CE0-6D5C-44E5-BCA4-CB5B8D63AE58}" type="slidenum">
              <a:rPr lang="en-US" sz="1200" b="0">
                <a:latin typeface="Arial" pitchFamily="34" charset="0"/>
              </a:rPr>
              <a:pPr algn="r"/>
              <a:t>9</a:t>
            </a:fld>
            <a:endParaRPr lang="en-US" sz="1200" b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4CD99-4512-4CFD-8559-98AA71801AB8}" type="slidenum">
              <a:rPr lang="en-US"/>
              <a:pPr/>
              <a:t>11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D9EFF-77B2-4696-BEB7-97880F2974C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87450"/>
            <a:ext cx="1943100" cy="3992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87450"/>
            <a:ext cx="5676900" cy="3992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7213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371600" y="85725"/>
            <a:ext cx="77724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Times" pitchFamily="2" charset="0"/>
              <a:buNone/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TEKS 8C: </a:t>
            </a:r>
            <a:r>
              <a:rPr lang="en-US" sz="1200" i="1">
                <a:solidFill>
                  <a:srgbClr val="FFFFFF"/>
                </a:solidFill>
                <a:latin typeface="Arial" pitchFamily="34" charset="0"/>
              </a:rPr>
              <a:t>Calculate percent composition and empirical and molecular formulas.</a:t>
            </a:r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/>
            <a:endParaRPr lang="en-US" sz="1200" i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874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PE_Anc_CopyrightLine_G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15400" y="1828800"/>
            <a:ext cx="936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CD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i="1">
              <a:latin typeface="Arial" pitchFamily="34" charset="0"/>
            </a:endParaRPr>
          </a:p>
        </p:txBody>
      </p:sp>
      <p:pic>
        <p:nvPicPr>
          <p:cNvPr id="1031" name="Picture 9" descr="PE_Anc_CopyrightLine_G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15400" y="1828800"/>
            <a:ext cx="936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C515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 i="1">
              <a:latin typeface="Arial" pitchFamily="34" charset="0"/>
            </a:endParaRPr>
          </a:p>
        </p:txBody>
      </p:sp>
      <p:pic>
        <p:nvPicPr>
          <p:cNvPr id="1033" name="Picture 9" descr="top_arch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solidFill>
            <a:srgbClr val="BA1A0A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30E7D"/>
          </a:solidFill>
          <a:latin typeface="Arial" charset="0"/>
          <a:ea typeface="ＭＳ Ｐゴシック" charset="0"/>
          <a:cs typeface="MS Pゴシック" charset="0"/>
        </a:defRPr>
      </a:lvl9pPr>
    </p:titleStyle>
    <p:bodyStyle>
      <a:lvl1pPr marL="4763" indent="-47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pitchFamily="2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pitchFamily="2" charset="0"/>
        <a:buChar char="•"/>
        <a:defRPr>
          <a:solidFill>
            <a:schemeClr val="tx1"/>
          </a:solidFill>
          <a:latin typeface="+mn-lt"/>
          <a:ea typeface="MS Pゴシック" charset="0"/>
          <a:cs typeface="+mn-cs"/>
        </a:defRPr>
      </a:lvl2pPr>
      <a:lvl3pPr marL="1084263" indent="-169863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3pPr>
      <a:lvl4pPr marL="1490663" indent="-119063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4pPr>
      <a:lvl5pPr marL="1947863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pitchFamily="2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5pPr>
      <a:lvl6pPr marL="2405063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6pPr>
      <a:lvl7pPr marL="2862263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7pPr>
      <a:lvl8pPr marL="3319463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8pPr>
      <a:lvl9pPr marL="3776663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MS Pゴシック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  <a:latin typeface="Verdana" charset="0"/>
              </a:rPr>
              <a:t>Coming of the French Revolution</a:t>
            </a:r>
          </a:p>
        </p:txBody>
      </p:sp>
      <p:pic>
        <p:nvPicPr>
          <p:cNvPr id="4098" name="Picture 6" descr="bat33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2590800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0"/>
          <p:cNvSpPr txBox="1">
            <a:spLocks noChangeArrowheads="1"/>
          </p:cNvSpPr>
          <p:nvPr/>
        </p:nvSpPr>
        <p:spPr bwMode="auto">
          <a:xfrm>
            <a:off x="457200" y="5334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As Enlightenment ideas spread among the Third Estate, many began to question the ancien régime.</a:t>
            </a:r>
            <a:endParaRPr lang="en-US"/>
          </a:p>
        </p:txBody>
      </p:sp>
      <p:sp>
        <p:nvSpPr>
          <p:cNvPr id="19458" name="Content Placeholder 12"/>
          <p:cNvSpPr>
            <a:spLocks/>
          </p:cNvSpPr>
          <p:nvPr/>
        </p:nvSpPr>
        <p:spPr bwMode="auto">
          <a:xfrm>
            <a:off x="838200" y="2735263"/>
            <a:ext cx="784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Aft>
                <a:spcPts val="1200"/>
              </a:spcAft>
              <a:buFont typeface="Times" pitchFamily="2" charset="0"/>
              <a:buChar char="•"/>
            </a:pPr>
            <a:r>
              <a:rPr lang="en-US" b="0" dirty="0"/>
              <a:t>Even wealthy members of the bourgeoisie did not have access to the best government positions.</a:t>
            </a:r>
          </a:p>
          <a:p>
            <a:pPr marL="228600" indent="-228600" eaLnBrk="0" hangingPunct="0">
              <a:lnSpc>
                <a:spcPct val="90000"/>
              </a:lnSpc>
              <a:spcAft>
                <a:spcPts val="1200"/>
              </a:spcAft>
              <a:buFont typeface="Times" pitchFamily="2" charset="0"/>
              <a:buChar char="•"/>
            </a:pPr>
            <a:r>
              <a:rPr lang="en-US" b="0" dirty="0"/>
              <a:t>Urban workers earned pitiful wages and faced starvation whenever the price of bread rose.</a:t>
            </a:r>
          </a:p>
          <a:p>
            <a:pPr marL="228600" indent="-228600" eaLnBrk="0" hangingPunct="0">
              <a:lnSpc>
                <a:spcPct val="90000"/>
              </a:lnSpc>
              <a:spcAft>
                <a:spcPts val="1200"/>
              </a:spcAft>
              <a:buFont typeface="Times" pitchFamily="2" charset="0"/>
              <a:buChar char="•"/>
            </a:pPr>
            <a:r>
              <a:rPr lang="en-US" b="0" dirty="0"/>
              <a:t>Rural peasants owed fees and services that dated back to feudal times.</a:t>
            </a:r>
          </a:p>
        </p:txBody>
      </p:sp>
      <p:sp>
        <p:nvSpPr>
          <p:cNvPr id="19459" name="Title 11"/>
          <p:cNvSpPr>
            <a:spLocks/>
          </p:cNvSpPr>
          <p:nvPr/>
        </p:nvSpPr>
        <p:spPr bwMode="auto">
          <a:xfrm>
            <a:off x="457200" y="1495425"/>
            <a:ext cx="8229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At all levels, members of the Third Estate had reason to resent the existing social order. </a:t>
            </a:r>
            <a:br>
              <a:rPr lang="en-US"/>
            </a:b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6200" y="3048000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/>
              <a:t>The</a:t>
            </a:r>
          </a:p>
          <a:p>
            <a:r>
              <a:rPr lang="en-US" sz="1050" b="0" dirty="0" smtClean="0"/>
              <a:t>Bourgeoisie</a:t>
            </a:r>
            <a:endParaRPr lang="en-US" sz="105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0"/>
          <p:cNvSpPr txBox="1">
            <a:spLocks noChangeArrowheads="1"/>
          </p:cNvSpPr>
          <p:nvPr/>
        </p:nvSpPr>
        <p:spPr bwMode="auto">
          <a:xfrm>
            <a:off x="457200" y="5334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Bad harvests in the 1780s made it harder to recoup </a:t>
            </a:r>
            <a:br>
              <a:rPr lang="en-US" b="0"/>
            </a:br>
            <a:r>
              <a:rPr lang="en-US" b="0"/>
              <a:t>this money.</a:t>
            </a:r>
          </a:p>
        </p:txBody>
      </p:sp>
      <p:sp>
        <p:nvSpPr>
          <p:cNvPr id="20482" name="Content Placeholder 12"/>
          <p:cNvSpPr>
            <a:spLocks noGrp="1"/>
          </p:cNvSpPr>
          <p:nvPr>
            <p:ph idx="4294967295"/>
          </p:nvPr>
        </p:nvSpPr>
        <p:spPr>
          <a:xfrm>
            <a:off x="685800" y="2438400"/>
            <a:ext cx="7848600" cy="2895600"/>
          </a:xfrm>
        </p:spPr>
        <p:txBody>
          <a:bodyPr/>
          <a:lstStyle/>
          <a:p>
            <a:pPr marL="58738" indent="-58738">
              <a:spcBef>
                <a:spcPct val="0"/>
              </a:spcBef>
              <a:spcAft>
                <a:spcPts val="1200"/>
              </a:spcAft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Years of</a:t>
            </a:r>
            <a:r>
              <a:rPr lang="en-US" sz="2200" b="1" smtClean="0">
                <a:latin typeface="Verdana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deficit spending </a:t>
            </a:r>
            <a:r>
              <a:rPr lang="en-US" sz="2200" smtClean="0">
                <a:latin typeface="Verdana" pitchFamily="34" charset="0"/>
                <a:cs typeface="Arial" pitchFamily="34" charset="0"/>
              </a:rPr>
              <a:t>had put the government deeply in debt.</a:t>
            </a:r>
            <a:r>
              <a:rPr lang="en-US" sz="2200" smtClean="0">
                <a:latin typeface="Verdana" pitchFamily="34" charset="0"/>
              </a:rPr>
              <a:t> The money had been spent on:</a:t>
            </a:r>
          </a:p>
          <a:p>
            <a:pPr marL="58738" indent="-58738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 Louis XIV</a:t>
            </a:r>
            <a:r>
              <a:rPr lang="ja-JP" altLang="en-US" sz="2200" smtClean="0">
                <a:latin typeface="Verdana" pitchFamily="34" charset="0"/>
              </a:rPr>
              <a:t>’</a:t>
            </a:r>
            <a:r>
              <a:rPr lang="en-US" altLang="ja-JP" sz="2200" smtClean="0">
                <a:latin typeface="Verdana" pitchFamily="34" charset="0"/>
              </a:rPr>
              <a:t>s lavish court</a:t>
            </a:r>
          </a:p>
          <a:p>
            <a:pPr marL="58738" indent="-58738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 the Seven Years</a:t>
            </a:r>
            <a:r>
              <a:rPr lang="ja-JP" altLang="en-US" sz="2200" smtClean="0">
                <a:latin typeface="Verdana" pitchFamily="34" charset="0"/>
              </a:rPr>
              <a:t>’</a:t>
            </a:r>
            <a:r>
              <a:rPr lang="en-US" altLang="ja-JP" sz="2200" smtClean="0">
                <a:latin typeface="Verdana" pitchFamily="34" charset="0"/>
              </a:rPr>
              <a:t> War</a:t>
            </a:r>
          </a:p>
          <a:p>
            <a:pPr marL="58738" indent="-58738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 support for Patriots in the American Revolution </a:t>
            </a:r>
          </a:p>
          <a:p>
            <a:pPr marL="58738" indent="-58738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 rising costs of goods and services</a:t>
            </a:r>
          </a:p>
        </p:txBody>
      </p:sp>
      <p:sp>
        <p:nvSpPr>
          <p:cNvPr id="20483" name="Title 11"/>
          <p:cNvSpPr>
            <a:spLocks/>
          </p:cNvSpPr>
          <p:nvPr/>
        </p:nvSpPr>
        <p:spPr bwMode="auto">
          <a:xfrm>
            <a:off x="457200" y="1495425"/>
            <a:ext cx="8229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Economic troubles added to the social unrest and heightened tensions. </a:t>
            </a:r>
            <a:br>
              <a:rPr lang="en-US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673600"/>
            <a:ext cx="7467600" cy="1042988"/>
            <a:chOff x="838200" y="4952999"/>
            <a:chExt cx="7467600" cy="104298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042987"/>
            </a:xfrm>
            <a:prstGeom prst="rect">
              <a:avLst/>
            </a:prstGeom>
            <a:gradFill rotWithShape="1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5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  <a:ea typeface="+mn-ea"/>
                <a:cs typeface="Arial" charset="0"/>
              </a:endParaRPr>
            </a:p>
          </p:txBody>
        </p:sp>
        <p:sp>
          <p:nvSpPr>
            <p:cNvPr id="22537" name="Text Box 122"/>
            <p:cNvSpPr txBox="1">
              <a:spLocks noChangeArrowheads="1"/>
            </p:cNvSpPr>
            <p:nvPr/>
          </p:nvSpPr>
          <p:spPr bwMode="auto">
            <a:xfrm>
              <a:off x="990600" y="5097461"/>
              <a:ext cx="7162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Louis XVI</a:t>
              </a:r>
              <a:r>
                <a:rPr lang="en-US" b="0">
                  <a:solidFill>
                    <a:srgbClr val="FF0000"/>
                  </a:solidFill>
                </a:rPr>
                <a:t> </a:t>
              </a:r>
              <a:r>
                <a:rPr lang="en-US" b="0"/>
                <a:t>was weak but attempted </a:t>
              </a:r>
              <a:br>
                <a:rPr lang="en-US" b="0"/>
              </a:br>
              <a:r>
                <a:rPr lang="en-US" b="0"/>
                <a:t>some economic reforms.</a:t>
              </a:r>
              <a:endParaRPr lang="en-US" sz="2000" b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3873500"/>
            <a:ext cx="7467600" cy="838200"/>
            <a:chOff x="528" y="2440"/>
            <a:chExt cx="4704" cy="528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528" y="2440"/>
              <a:ext cx="4704" cy="528"/>
            </a:xfrm>
            <a:prstGeom prst="upArrowCallout">
              <a:avLst>
                <a:gd name="adj1" fmla="val 37204"/>
                <a:gd name="adj2" fmla="val 35183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  <a:ea typeface="+mn-ea"/>
                <a:cs typeface="Arial" charset="0"/>
              </a:endParaRPr>
            </a:p>
          </p:txBody>
        </p:sp>
        <p:sp>
          <p:nvSpPr>
            <p:cNvPr id="22535" name="Text Box 8"/>
            <p:cNvSpPr txBox="1">
              <a:spLocks noChangeArrowheads="1"/>
            </p:cNvSpPr>
            <p:nvPr/>
          </p:nvSpPr>
          <p:spPr bwMode="auto">
            <a:xfrm>
              <a:off x="528" y="2478"/>
              <a:ext cx="47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0"/>
                <a:t>Louis XV ran up more debt.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9788" y="2489200"/>
            <a:ext cx="7467600" cy="1444625"/>
          </a:xfrm>
          <a:prstGeom prst="upArrowCallout">
            <a:avLst>
              <a:gd name="adj1" fmla="val 28048"/>
              <a:gd name="adj2" fmla="val 26038"/>
              <a:gd name="adj3" fmla="val 20856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>
              <a:latin typeface="Verdana" pitchFamily="28" charset="0"/>
              <a:ea typeface="+mn-ea"/>
              <a:cs typeface="Arial" charset="0"/>
            </a:endParaRPr>
          </a:p>
        </p:txBody>
      </p:sp>
      <p:sp>
        <p:nvSpPr>
          <p:cNvPr id="22532" name="Rectangle 29"/>
          <p:cNvSpPr>
            <a:spLocks noChangeArrowheads="1"/>
          </p:cNvSpPr>
          <p:nvPr/>
        </p:nvSpPr>
        <p:spPr bwMode="auto">
          <a:xfrm>
            <a:off x="1066800" y="2605088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The first two estates resisted any attempts to make them pay taxes.</a:t>
            </a:r>
          </a:p>
        </p:txBody>
      </p:sp>
      <p:sp>
        <p:nvSpPr>
          <p:cNvPr id="22533" name="Title 1"/>
          <p:cNvSpPr>
            <a:spLocks/>
          </p:cNvSpPr>
          <p:nvPr/>
        </p:nvSpPr>
        <p:spPr bwMode="auto">
          <a:xfrm>
            <a:off x="457200" y="1447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To solve the financial crisis, the government </a:t>
            </a:r>
            <a:br>
              <a:rPr lang="en-US" b="0"/>
            </a:br>
            <a:r>
              <a:rPr lang="en-US" b="0"/>
              <a:t>had to increase taxes, reduce expenses, or both.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 flipH="1">
            <a:off x="1562100" y="901700"/>
            <a:ext cx="2667000" cy="4267200"/>
          </a:xfrm>
          <a:prstGeom prst="upArrowCallout">
            <a:avLst>
              <a:gd name="adj1" fmla="val 20843"/>
              <a:gd name="adj2" fmla="val 18875"/>
              <a:gd name="adj3" fmla="val 16185"/>
              <a:gd name="adj4" fmla="val 8229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ea typeface="+mn-ea"/>
              <a:cs typeface="Arial" charset="0"/>
            </a:endParaRPr>
          </a:p>
        </p:txBody>
      </p:sp>
      <p:sp>
        <p:nvSpPr>
          <p:cNvPr id="14340" name="Text Box 122"/>
          <p:cNvSpPr txBox="1">
            <a:spLocks noChangeArrowheads="1"/>
          </p:cNvSpPr>
          <p:nvPr/>
        </p:nvSpPr>
        <p:spPr bwMode="auto">
          <a:xfrm>
            <a:off x="457200" y="4981575"/>
            <a:ext cx="8229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588"/>
              </a:spcAft>
            </a:pPr>
            <a:r>
              <a:rPr lang="en-US" b="0">
                <a:solidFill>
                  <a:srgbClr val="0033CC"/>
                </a:solidFill>
              </a:rPr>
              <a:t>When Necker proposed taxing the First and Second Estates, the nobles and high clergy forced Louis XVI to dismiss him.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81600" y="1600200"/>
            <a:ext cx="3505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Reduce extravagant court spending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Reform government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Abolish tariffs on internal trade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Tax the First and Second Estates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endParaRPr lang="en-US" b="0"/>
          </a:p>
          <a:p>
            <a:pPr marL="228600" indent="-228600">
              <a:spcBef>
                <a:spcPct val="50000"/>
              </a:spcBef>
            </a:pPr>
            <a:endParaRPr lang="en-US"/>
          </a:p>
        </p:txBody>
      </p:sp>
      <p:sp>
        <p:nvSpPr>
          <p:cNvPr id="24580" name="Title 2"/>
          <p:cNvSpPr>
            <a:spLocks/>
          </p:cNvSpPr>
          <p:nvPr/>
        </p:nvSpPr>
        <p:spPr bwMode="auto">
          <a:xfrm>
            <a:off x="850900" y="1798638"/>
            <a:ext cx="34290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Louis XVI appointed </a:t>
            </a:r>
            <a:r>
              <a:rPr lang="en-US">
                <a:solidFill>
                  <a:srgbClr val="FF0000"/>
                </a:solidFill>
              </a:rPr>
              <a:t>Jacques Necker</a:t>
            </a:r>
            <a:r>
              <a:rPr lang="en-US" b="0">
                <a:solidFill>
                  <a:srgbClr val="FF0000"/>
                </a:solidFill>
              </a:rPr>
              <a:t> </a:t>
            </a:r>
            <a:br>
              <a:rPr lang="en-US" b="0">
                <a:solidFill>
                  <a:srgbClr val="FF0000"/>
                </a:solidFill>
              </a:rPr>
            </a:br>
            <a:r>
              <a:rPr lang="en-US" b="0"/>
              <a:t>as his financial advisor. Necker made recommendations </a:t>
            </a:r>
            <a:br>
              <a:rPr lang="en-US" b="0"/>
            </a:br>
            <a:r>
              <a:rPr lang="en-US" b="0"/>
              <a:t>to reduce the debt: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35"/>
          <p:cNvSpPr>
            <a:spLocks noChangeArrowheads="1"/>
          </p:cNvSpPr>
          <p:nvPr/>
        </p:nvSpPr>
        <p:spPr bwMode="auto">
          <a:xfrm rot="5400000" flipH="1">
            <a:off x="1547019" y="2232819"/>
            <a:ext cx="2697162" cy="4114800"/>
          </a:xfrm>
          <a:prstGeom prst="upArrowCallout">
            <a:avLst>
              <a:gd name="adj1" fmla="val 19731"/>
              <a:gd name="adj2" fmla="val 15708"/>
              <a:gd name="adj3" fmla="val 16436"/>
              <a:gd name="adj4" fmla="val 8341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6626" name="Text Box 1028"/>
          <p:cNvSpPr txBox="1">
            <a:spLocks noChangeArrowheads="1"/>
          </p:cNvSpPr>
          <p:nvPr/>
        </p:nvSpPr>
        <p:spPr bwMode="auto">
          <a:xfrm>
            <a:off x="936625" y="3060700"/>
            <a:ext cx="32670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The nobles hoped that the Estates-General could bring the absolute monarch under their control and guarantee their own privileges.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05400" y="2854325"/>
            <a:ext cx="35814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In the meantime, </a:t>
            </a:r>
            <a:r>
              <a:rPr lang="en-US" b="0">
                <a:solidFill>
                  <a:srgbClr val="0033CC"/>
                </a:solidFill>
              </a:rPr>
              <a:t>France was on the verge of bankruptcy.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Rising prices led to bread riots</a:t>
            </a:r>
            <a:r>
              <a:rPr lang="en-US" b="0">
                <a:solidFill>
                  <a:srgbClr val="0033CC"/>
                </a:solidFill>
              </a:rPr>
              <a:t>.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Nobles continued to fight against taxes.</a:t>
            </a:r>
          </a:p>
          <a:p>
            <a:pPr marL="228600" indent="-228600">
              <a:spcBef>
                <a:spcPct val="50000"/>
              </a:spcBef>
            </a:pPr>
            <a:endParaRPr lang="en-US"/>
          </a:p>
        </p:txBody>
      </p:sp>
      <p:sp>
        <p:nvSpPr>
          <p:cNvPr id="26628" name="Title 6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The pressure for reforms mounted, but the powerful classes demanded that the king summon a meeting of the </a:t>
            </a:r>
            <a:r>
              <a:rPr lang="en-US">
                <a:solidFill>
                  <a:srgbClr val="FF0000"/>
                </a:solidFill>
              </a:rPr>
              <a:t>Estates-General.</a:t>
            </a:r>
            <a:r>
              <a:rPr lang="en-US"/>
              <a:t/>
            </a:r>
            <a:br>
              <a:rPr lang="en-US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8"/>
          <p:cNvSpPr>
            <a:spLocks noGrp="1"/>
          </p:cNvSpPr>
          <p:nvPr>
            <p:ph idx="4294967295"/>
          </p:nvPr>
        </p:nvSpPr>
        <p:spPr>
          <a:xfrm>
            <a:off x="914400" y="5029200"/>
            <a:ext cx="7239000" cy="1143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588"/>
              </a:spcAft>
            </a:pPr>
            <a:r>
              <a:rPr lang="en-US" sz="2200" smtClean="0">
                <a:latin typeface="Verdana" pitchFamily="34" charset="0"/>
              </a:rPr>
              <a:t>Many delegates from the Third Estate wanted to solve the financial crisis, but insisted on reforms.</a:t>
            </a:r>
          </a:p>
        </p:txBody>
      </p:sp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7467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/>
              <a:t>Fairer taxes!</a:t>
            </a:r>
          </a:p>
          <a:p>
            <a:pPr marL="228600" indent="-22860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/>
              <a:t>Freedom of the press!</a:t>
            </a:r>
          </a:p>
          <a:p>
            <a:pPr marL="228600" indent="-22860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/>
              <a:t>Regular meetings of the Estates-General!</a:t>
            </a:r>
          </a:p>
        </p:txBody>
      </p:sp>
      <p:sp>
        <p:nvSpPr>
          <p:cNvPr id="28675" name="Title 7"/>
          <p:cNvSpPr>
            <a:spLocks/>
          </p:cNvSpPr>
          <p:nvPr/>
        </p:nvSpPr>
        <p:spPr bwMode="auto">
          <a:xfrm>
            <a:off x="838200" y="1828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Before the meeting, Louis had all the estates prepare </a:t>
            </a:r>
            <a:r>
              <a:rPr lang="en-US">
                <a:solidFill>
                  <a:srgbClr val="FF0000"/>
                </a:solidFill>
              </a:rPr>
              <a:t>cahiers</a:t>
            </a:r>
            <a:r>
              <a:rPr lang="en-US"/>
              <a:t> listing their grievances.</a:t>
            </a:r>
            <a:br>
              <a:rPr lang="en-US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7200" y="2209800"/>
            <a:ext cx="8229600" cy="2514600"/>
          </a:xfrm>
          <a:prstGeom prst="rect">
            <a:avLst/>
          </a:prstGeom>
          <a:gradFill>
            <a:gsLst>
              <a:gs pos="0">
                <a:srgbClr val="FED273"/>
              </a:gs>
              <a:gs pos="100000">
                <a:schemeClr val="accent3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tIns="73152" bIns="274320" anchor="ctr" anchorCtr="1"/>
          <a:lstStyle/>
          <a:p>
            <a:pPr algn="ctr">
              <a:spcAft>
                <a:spcPts val="300"/>
              </a:spcAft>
              <a:defRPr/>
            </a:pPr>
            <a:endParaRPr lang="en-US">
              <a:solidFill>
                <a:srgbClr val="0033CC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algn="ctr">
              <a:spcAft>
                <a:spcPts val="300"/>
              </a:spcAft>
              <a:defRPr/>
            </a:pPr>
            <a:endParaRPr lang="en-US">
              <a:solidFill>
                <a:srgbClr val="0033CC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n-US">
                <a:solidFill>
                  <a:srgbClr val="0033CC"/>
                </a:solidFill>
                <a:latin typeface="Verdana" charset="0"/>
                <a:ea typeface="ＭＳ Ｐゴシック" charset="0"/>
                <a:cs typeface="Arial" charset="0"/>
              </a:rPr>
              <a:t>1 </a:t>
            </a:r>
            <a:r>
              <a:rPr lang="en-US" b="0">
                <a:solidFill>
                  <a:srgbClr val="0033CC"/>
                </a:solidFill>
                <a:latin typeface="Verdana" charset="0"/>
                <a:ea typeface="ＭＳ Ｐゴシック" charset="0"/>
                <a:cs typeface="Arial" charset="0"/>
              </a:rPr>
              <a:t>vote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2000" b="0">
                <a:latin typeface="Verdana" charset="0"/>
                <a:ea typeface="ＭＳ Ｐゴシック" charset="0"/>
                <a:cs typeface="Arial" charset="0"/>
              </a:rPr>
              <a:t>Third Estate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4294967295"/>
          </p:nvPr>
        </p:nvSpPr>
        <p:spPr>
          <a:xfrm>
            <a:off x="457200" y="5334000"/>
            <a:ext cx="8153400" cy="609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588"/>
              </a:spcAft>
            </a:pPr>
            <a:r>
              <a:rPr lang="en-US" sz="2200" smtClean="0">
                <a:latin typeface="Verdana" pitchFamily="34" charset="0"/>
              </a:rPr>
              <a:t>The Third Estate moved to create a fairer system in which the three estates met together and votes were counted by heads rather than estates.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2286000"/>
            <a:ext cx="2011363" cy="822325"/>
          </a:xfrm>
          <a:prstGeom prst="rect">
            <a:avLst/>
          </a:prstGeom>
          <a:gradFill>
            <a:gsLst>
              <a:gs pos="0">
                <a:srgbClr val="C9C9FF"/>
              </a:gs>
              <a:gs pos="100000">
                <a:schemeClr val="accent3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33CC"/>
                </a:solidFill>
                <a:ea typeface="+mn-ea"/>
                <a:cs typeface="Arial" charset="0"/>
              </a:rPr>
              <a:t>1 </a:t>
            </a:r>
            <a:r>
              <a:rPr lang="en-US" b="0" dirty="0">
                <a:solidFill>
                  <a:srgbClr val="0033CC"/>
                </a:solidFill>
                <a:ea typeface="+mn-ea"/>
                <a:cs typeface="Arial" charset="0"/>
              </a:rPr>
              <a:t>vote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2000" b="0" dirty="0">
                <a:ea typeface="+mn-ea"/>
                <a:cs typeface="Arial" charset="0"/>
              </a:rPr>
              <a:t>First Estate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438400" y="2286000"/>
            <a:ext cx="2011363" cy="822325"/>
          </a:xfrm>
          <a:prstGeom prst="rect">
            <a:avLst/>
          </a:prstGeom>
          <a:gradFill>
            <a:gsLst>
              <a:gs pos="0">
                <a:srgbClr val="83D7E5"/>
              </a:gs>
              <a:gs pos="100000">
                <a:schemeClr val="accent3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ts val="300"/>
              </a:spcAft>
              <a:defRPr/>
            </a:pPr>
            <a:r>
              <a:rPr lang="en-US" dirty="0">
                <a:solidFill>
                  <a:srgbClr val="0033CC"/>
                </a:solidFill>
                <a:ea typeface="+mn-ea"/>
                <a:cs typeface="Arial" charset="0"/>
              </a:rPr>
              <a:t>1</a:t>
            </a:r>
            <a:r>
              <a:rPr lang="en-US" b="0" dirty="0">
                <a:solidFill>
                  <a:srgbClr val="0033CC"/>
                </a:solidFill>
                <a:ea typeface="+mn-ea"/>
                <a:cs typeface="Arial" charset="0"/>
              </a:rPr>
              <a:t> vote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2000" b="0" dirty="0">
                <a:ea typeface="+mn-ea"/>
                <a:cs typeface="Arial" charset="0"/>
              </a:rPr>
              <a:t>Second Estate</a:t>
            </a:r>
          </a:p>
        </p:txBody>
      </p:sp>
      <p:sp>
        <p:nvSpPr>
          <p:cNvPr id="30725" name="Title 22"/>
          <p:cNvSpPr>
            <a:spLocks/>
          </p:cNvSpPr>
          <p:nvPr/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The voting system created a stalemate, because each estate traditionally met separately and had one vote. </a:t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build="p"/>
      <p:bldP spid="174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7"/>
          <p:cNvSpPr>
            <a:spLocks noGrp="1"/>
          </p:cNvSpPr>
          <p:nvPr>
            <p:ph idx="4294967295"/>
          </p:nvPr>
        </p:nvSpPr>
        <p:spPr>
          <a:xfrm>
            <a:off x="4876800" y="3505200"/>
            <a:ext cx="3581400" cy="204946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588"/>
              </a:spcAft>
            </a:pPr>
            <a:r>
              <a:rPr lang="en-US" sz="2200" dirty="0" smtClean="0">
                <a:latin typeface="Verdana" pitchFamily="34" charset="0"/>
              </a:rPr>
              <a:t>The members of the National Assembly took the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  <a:t>Tennis Court Oath. </a:t>
            </a:r>
            <a:r>
              <a:rPr lang="en-US" sz="2200" dirty="0" smtClean="0">
                <a:solidFill>
                  <a:srgbClr val="0033CC"/>
                </a:solidFill>
                <a:latin typeface="Verdana" pitchFamily="34" charset="0"/>
              </a:rPr>
              <a:t>They pledged to continue meeting until a constitution </a:t>
            </a:r>
            <a:br>
              <a:rPr lang="en-US" sz="2200" dirty="0" smtClean="0">
                <a:solidFill>
                  <a:srgbClr val="0033CC"/>
                </a:solidFill>
                <a:latin typeface="Verdana" pitchFamily="34" charset="0"/>
              </a:rPr>
            </a:br>
            <a:r>
              <a:rPr lang="en-US" sz="2200" dirty="0" smtClean="0">
                <a:solidFill>
                  <a:srgbClr val="0033CC"/>
                </a:solidFill>
                <a:latin typeface="Verdana" pitchFamily="34" charset="0"/>
              </a:rPr>
              <a:t>was established.</a:t>
            </a:r>
            <a:endParaRPr lang="en-US" sz="1300" dirty="0" smtClean="0">
              <a:solidFill>
                <a:srgbClr val="0033CC"/>
              </a:solidFill>
              <a:latin typeface="Verdana" pitchFamily="34" charset="0"/>
            </a:endParaRPr>
          </a:p>
        </p:txBody>
      </p:sp>
      <p:grpSp>
        <p:nvGrpSpPr>
          <p:cNvPr id="32770" name="Group 8"/>
          <p:cNvGrpSpPr>
            <a:grpSpLocks/>
          </p:cNvGrpSpPr>
          <p:nvPr/>
        </p:nvGrpSpPr>
        <p:grpSpPr bwMode="auto">
          <a:xfrm>
            <a:off x="1143000" y="3322638"/>
            <a:ext cx="3581400" cy="2392362"/>
            <a:chOff x="838199" y="1981196"/>
            <a:chExt cx="3378682" cy="2300445"/>
          </a:xfrm>
        </p:grpSpPr>
        <p:sp>
          <p:nvSpPr>
            <p:cNvPr id="10" name="AutoShape 1035"/>
            <p:cNvSpPr>
              <a:spLocks noChangeArrowheads="1"/>
            </p:cNvSpPr>
            <p:nvPr/>
          </p:nvSpPr>
          <p:spPr bwMode="auto">
            <a:xfrm rot="5400000" flipH="1">
              <a:off x="1377317" y="1442077"/>
              <a:ext cx="2300445" cy="3378682"/>
            </a:xfrm>
            <a:prstGeom prst="upArrowCallout">
              <a:avLst>
                <a:gd name="adj1" fmla="val 24667"/>
                <a:gd name="adj2" fmla="val 19412"/>
                <a:gd name="adj3" fmla="val 19630"/>
                <a:gd name="adj4" fmla="val 79991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773" name="Text Box 1028"/>
            <p:cNvSpPr txBox="1">
              <a:spLocks noChangeArrowheads="1"/>
            </p:cNvSpPr>
            <p:nvPr/>
          </p:nvSpPr>
          <p:spPr bwMode="auto">
            <a:xfrm>
              <a:off x="990959" y="2092631"/>
              <a:ext cx="2507053" cy="202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They were </a:t>
              </a:r>
              <a:br>
                <a:rPr lang="en-US" b="0"/>
              </a:br>
              <a:r>
                <a:rPr lang="en-US" b="0"/>
                <a:t>locked out of their meeting hall and moved to a nearby tennis court.</a:t>
              </a:r>
            </a:p>
          </p:txBody>
        </p:sp>
      </p:grpSp>
      <p:sp>
        <p:nvSpPr>
          <p:cNvPr id="32771" name="Title 6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In June 1789, after weeks of stalemate, members of the Third Estate declared themselves to be the National Assembly and the true representatives of the people.</a:t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4343400"/>
            <a:ext cx="7467600" cy="1268413"/>
            <a:chOff x="838200" y="4952999"/>
            <a:chExt cx="7467600" cy="106991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043137"/>
            </a:xfrm>
            <a:prstGeom prst="rect">
              <a:avLst/>
            </a:prstGeom>
            <a:gradFill rotWithShape="1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5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  <a:ea typeface="+mn-ea"/>
                <a:cs typeface="Arial" charset="0"/>
              </a:endParaRPr>
            </a:p>
          </p:txBody>
        </p:sp>
        <p:sp>
          <p:nvSpPr>
            <p:cNvPr id="34825" name="Text Box 122"/>
            <p:cNvSpPr txBox="1">
              <a:spLocks noChangeArrowheads="1"/>
            </p:cNvSpPr>
            <p:nvPr/>
          </p:nvSpPr>
          <p:spPr bwMode="auto">
            <a:xfrm>
              <a:off x="990600" y="5097619"/>
              <a:ext cx="7162800" cy="92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0"/>
                <a:t>But when royal troops gathered in Paris, rumors spread that the king planned to dissolve the National Assembly.</a:t>
              </a:r>
              <a:endParaRPr lang="en-US" sz="2000" b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3352800"/>
            <a:ext cx="7543800" cy="990600"/>
            <a:chOff x="528" y="2440"/>
            <a:chExt cx="4704" cy="528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528" y="2440"/>
              <a:ext cx="4704" cy="528"/>
            </a:xfrm>
            <a:prstGeom prst="upArrowCallout">
              <a:avLst>
                <a:gd name="adj1" fmla="val 37204"/>
                <a:gd name="adj2" fmla="val 35183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 b="0">
                <a:latin typeface="Verdana" pitchFamily="28" charset="0"/>
                <a:ea typeface="+mn-ea"/>
                <a:cs typeface="Arial" charset="0"/>
              </a:endParaRPr>
            </a:p>
          </p:txBody>
        </p:sp>
        <p:sp>
          <p:nvSpPr>
            <p:cNvPr id="34823" name="Text Box 8"/>
            <p:cNvSpPr txBox="1">
              <a:spLocks noChangeArrowheads="1"/>
            </p:cNvSpPr>
            <p:nvPr/>
          </p:nvSpPr>
          <p:spPr bwMode="auto">
            <a:xfrm>
              <a:off x="528" y="2478"/>
              <a:ext cx="470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0"/>
                <a:t>Louis XVI was forced to accept the new body.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8200" y="1905000"/>
            <a:ext cx="7467600" cy="1444625"/>
          </a:xfrm>
          <a:prstGeom prst="upArrowCallout">
            <a:avLst>
              <a:gd name="adj1" fmla="val 28048"/>
              <a:gd name="adj2" fmla="val 26038"/>
              <a:gd name="adj3" fmla="val 20856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b="0">
              <a:latin typeface="Verdana" pitchFamily="28" charset="0"/>
              <a:ea typeface="+mn-ea"/>
              <a:cs typeface="Arial" charset="0"/>
            </a:endParaRPr>
          </a:p>
        </p:txBody>
      </p:sp>
      <p:sp>
        <p:nvSpPr>
          <p:cNvPr id="34820" name="Rectangle 29"/>
          <p:cNvSpPr>
            <a:spLocks noChangeArrowheads="1"/>
          </p:cNvSpPr>
          <p:nvPr/>
        </p:nvSpPr>
        <p:spPr bwMode="auto">
          <a:xfrm>
            <a:off x="990600" y="19812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Some reform-minded clergy and nobles joined the Third Estate in the National Assembly.</a:t>
            </a:r>
          </a:p>
        </p:txBody>
      </p:sp>
      <p:sp>
        <p:nvSpPr>
          <p:cNvPr id="34821" name="Title 1"/>
          <p:cNvSpPr>
            <a:spLocks/>
          </p:cNvSpPr>
          <p:nvPr/>
        </p:nvSpPr>
        <p:spPr bwMode="auto">
          <a:xfrm>
            <a:off x="457200" y="15049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3"/>
          <p:cNvSpPr>
            <a:spLocks noGrp="1"/>
          </p:cNvSpPr>
          <p:nvPr>
            <p:ph idx="4294967295"/>
          </p:nvPr>
        </p:nvSpPr>
        <p:spPr>
          <a:xfrm>
            <a:off x="4648200" y="2286000"/>
            <a:ext cx="4038600" cy="4143375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A crowd gathered outside the prison to demand weapons they thought were stored there.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The commander fired on the crowd, killing many. The mob broke through, freeing prisoners but finding no weapons.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The fall of the Bastille challenged the existence of the </a:t>
            </a:r>
            <a:r>
              <a:rPr lang="en-US" sz="2200" smtClean="0">
                <a:solidFill>
                  <a:srgbClr val="0033CC"/>
                </a:solidFill>
                <a:latin typeface="Verdana" pitchFamily="34" charset="0"/>
                <a:cs typeface="Arial" pitchFamily="34" charset="0"/>
              </a:rPr>
              <a:t>ancien régime.</a:t>
            </a:r>
            <a:endParaRPr lang="en-US" sz="2200" smtClean="0">
              <a:latin typeface="Verdana" pitchFamily="34" charset="0"/>
            </a:endParaRPr>
          </a:p>
        </p:txBody>
      </p:sp>
      <p:sp>
        <p:nvSpPr>
          <p:cNvPr id="35842" name="Title 2"/>
          <p:cNvSpPr>
            <a:spLocks/>
          </p:cNvSpPr>
          <p:nvPr/>
        </p:nvSpPr>
        <p:spPr bwMode="auto">
          <a:xfrm>
            <a:off x="45720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On July 14, 1789, events erupted into revolution with the storming of the </a:t>
            </a:r>
            <a:r>
              <a:rPr lang="en-US">
                <a:solidFill>
                  <a:srgbClr val="FF0000"/>
                </a:solidFill>
              </a:rPr>
              <a:t>Bastille.</a:t>
            </a:r>
            <a:r>
              <a:rPr lang="en-US" b="0"/>
              <a:t> </a:t>
            </a:r>
          </a:p>
        </p:txBody>
      </p:sp>
      <p:pic>
        <p:nvPicPr>
          <p:cNvPr id="35843" name="Picture 9" descr="bat338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  <p:sp>
        <p:nvSpPr>
          <p:cNvPr id="5122" name="Content Placeholder 10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88925" indent="-288925">
              <a:spcBef>
                <a:spcPct val="0"/>
              </a:spcBef>
              <a:spcAft>
                <a:spcPts val="1588"/>
              </a:spcAft>
              <a:buSzPct val="80000"/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Describe the social divisions of France</a:t>
            </a:r>
            <a:r>
              <a:rPr lang="ja-JP" altLang="en-US" sz="2200" smtClean="0">
                <a:latin typeface="Verdana" pitchFamily="34" charset="0"/>
              </a:rPr>
              <a:t>’</a:t>
            </a:r>
            <a:r>
              <a:rPr lang="en-US" altLang="ja-JP" sz="2200" smtClean="0">
                <a:latin typeface="Verdana" pitchFamily="34" charset="0"/>
              </a:rPr>
              <a:t>s old order. </a:t>
            </a:r>
          </a:p>
          <a:p>
            <a:pPr marL="288925" indent="-288925">
              <a:spcBef>
                <a:spcPct val="0"/>
              </a:spcBef>
              <a:spcAft>
                <a:spcPts val="1588"/>
              </a:spcAft>
              <a:buSzPct val="80000"/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List reasons for France</a:t>
            </a:r>
            <a:r>
              <a:rPr lang="ja-JP" altLang="en-US" sz="2200" smtClean="0">
                <a:latin typeface="Verdana" pitchFamily="34" charset="0"/>
              </a:rPr>
              <a:t>’</a:t>
            </a:r>
            <a:r>
              <a:rPr lang="en-US" altLang="ja-JP" sz="2200" smtClean="0">
                <a:latin typeface="Verdana" pitchFamily="34" charset="0"/>
              </a:rPr>
              <a:t>s economic troubles in 1789.</a:t>
            </a:r>
          </a:p>
          <a:p>
            <a:pPr marL="288925" indent="-288925">
              <a:spcBef>
                <a:spcPct val="0"/>
              </a:spcBef>
              <a:spcAft>
                <a:spcPts val="1588"/>
              </a:spcAft>
              <a:buSzPct val="80000"/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Explain why Louis XVI called the Estates-General and summarize what resulted.</a:t>
            </a:r>
          </a:p>
          <a:p>
            <a:pPr marL="288925" indent="-288925">
              <a:spcBef>
                <a:spcPct val="0"/>
              </a:spcBef>
              <a:spcAft>
                <a:spcPts val="1588"/>
              </a:spcAft>
              <a:buSzPct val="80000"/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Understand why Parisians stormed the Bastille.</a:t>
            </a:r>
          </a:p>
          <a:p>
            <a:pPr marL="288925" indent="-288925">
              <a:spcBef>
                <a:spcPct val="0"/>
              </a:spcBef>
              <a:spcAft>
                <a:spcPts val="1588"/>
              </a:spcAft>
            </a:pPr>
            <a:endParaRPr lang="en-US" sz="2200" smtClean="0">
              <a:latin typeface="Verdana" pitchFamily="34" charset="0"/>
            </a:endParaRPr>
          </a:p>
        </p:txBody>
      </p:sp>
      <p:sp>
        <p:nvSpPr>
          <p:cNvPr id="5123" name="Title 9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Objectives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  <a:latin typeface="Verdana" pitchFamily="34" charset="0"/>
              </a:rPr>
              <a:t>Early Stages of the French Revolution</a:t>
            </a:r>
          </a:p>
        </p:txBody>
      </p:sp>
      <p:pic>
        <p:nvPicPr>
          <p:cNvPr id="2054" name="Picture 6" descr="2695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863" y="2286000"/>
            <a:ext cx="264953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3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Explain how the political crisis of 1789 led to popular revolts.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Summarize the moderate reforms enacted by the National Assembly in August 1789.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Identify additional actions taken by the National Assembly as it pressed onward.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Analyze how other European nations reacted to the events unfolding in France.</a:t>
            </a:r>
          </a:p>
        </p:txBody>
      </p:sp>
      <p:sp>
        <p:nvSpPr>
          <p:cNvPr id="3075" name="Title 2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 u="sng"/>
              <a:t>Objectives</a:t>
            </a: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factions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dissenting groups of people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Marquis de Lafayette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the leader of the National Guard, a largely middle-class militia; fought alongside George Washington in the American Revolution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Olympe de Gouges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a journalist who believed that the Declaration of the Rights of Man should grant equal citizenship to women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Marie Antoinette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Austrian-born queen of France; Louis XVI’s wife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</a:pPr>
            <a:endParaRPr lang="en-US" sz="2200" smtClean="0">
              <a:latin typeface="Verdana" pitchFamily="34" charset="0"/>
            </a:endParaRPr>
          </a:p>
        </p:txBody>
      </p:sp>
      <p:sp>
        <p:nvSpPr>
          <p:cNvPr id="4099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 u="sng"/>
              <a:t>Terms and People</a:t>
            </a:r>
            <a:br>
              <a:rPr lang="en-US" b="0" u="sng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620000" cy="4297363"/>
          </a:xfrm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émigré</a:t>
            </a:r>
            <a:r>
              <a:rPr lang="en-US" sz="2200" smtClean="0">
                <a:latin typeface="Verdana" pitchFamily="34" charset="0"/>
              </a:rPr>
              <a:t>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a person who flees his or her country for political reasons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sans-culottes </a:t>
            </a:r>
            <a:r>
              <a:rPr lang="en-US" sz="2200" b="1" smtClean="0">
                <a:latin typeface="Verdana" pitchFamily="34" charset="0"/>
              </a:rPr>
              <a:t>–</a:t>
            </a:r>
            <a:r>
              <a:rPr lang="en-US" sz="2200" smtClean="0">
                <a:latin typeface="Verdana" pitchFamily="34" charset="0"/>
              </a:rPr>
              <a:t> working-class men and women who made the French Revolution more radical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republic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system of government in which officials are chosen by the people</a:t>
            </a:r>
          </a:p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Jacobins</a:t>
            </a:r>
            <a:r>
              <a:rPr lang="en-US" sz="2200" smtClean="0">
                <a:latin typeface="Verdana" pitchFamily="34" charset="0"/>
              </a:rPr>
              <a:t> </a:t>
            </a:r>
            <a:r>
              <a:rPr lang="en-US" sz="2200" b="1" smtClean="0">
                <a:latin typeface="Verdana" pitchFamily="34" charset="0"/>
              </a:rPr>
              <a:t>–</a:t>
            </a:r>
            <a:r>
              <a:rPr lang="en-US" sz="2200" smtClean="0">
                <a:latin typeface="Verdana" pitchFamily="34" charset="0"/>
              </a:rPr>
              <a:t> members of a revolutionary political club made during the French Revolution</a:t>
            </a:r>
            <a:endParaRPr lang="en-US" sz="1300" smtClean="0">
              <a:latin typeface="Verdana" pitchFamily="34" charset="0"/>
            </a:endParaRPr>
          </a:p>
        </p:txBody>
      </p:sp>
      <p:sp>
        <p:nvSpPr>
          <p:cNvPr id="5123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 u="sng"/>
              <a:t>Terms and People</a:t>
            </a:r>
            <a:r>
              <a:rPr lang="en-US" sz="1800"/>
              <a:t> (continued)</a:t>
            </a:r>
            <a:r>
              <a:rPr lang="en-US" sz="2400" b="0" u="sng"/>
              <a:t/>
            </a:r>
            <a:br>
              <a:rPr lang="en-US" sz="2400" b="0" u="sng"/>
            </a:b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1295400" y="2971800"/>
            <a:ext cx="73136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216025" y="1720850"/>
            <a:ext cx="70897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political and social reforms did the National Assembly institute in the first stage of the French Revolution?</a:t>
            </a:r>
          </a:p>
        </p:txBody>
      </p:sp>
      <p:pic>
        <p:nvPicPr>
          <p:cNvPr id="6148" name="Picture 15" descr="HSUS09_EQ_logo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1827213"/>
            <a:ext cx="558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6025" y="3013075"/>
            <a:ext cx="68611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588"/>
              </a:spcAft>
            </a:pPr>
            <a:r>
              <a:rPr lang="en-US" b="0"/>
              <a:t>The members of the National Assembly voted to end their own privileges after the storming of the Bastille.</a:t>
            </a:r>
          </a:p>
          <a:p>
            <a:pPr>
              <a:spcAft>
                <a:spcPts val="1588"/>
              </a:spcAft>
            </a:pPr>
            <a:r>
              <a:rPr lang="en-US" b="0">
                <a:solidFill>
                  <a:srgbClr val="0033CC"/>
                </a:solidFill>
              </a:rPr>
              <a:t>From providing equal rights to all male citizens before the law, to the abolishment of their exclusion from taxes, the National Assembly aimed to change an unjust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2209800"/>
            <a:ext cx="8039100" cy="396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94" name="Group 26"/>
          <p:cNvGraphicFramePr>
            <a:graphicFrameLocks noGrp="1"/>
          </p:cNvGraphicFramePr>
          <p:nvPr/>
        </p:nvGraphicFramePr>
        <p:xfrm>
          <a:off x="647700" y="2308225"/>
          <a:ext cx="7972425" cy="3768726"/>
        </p:xfrm>
        <a:graphic>
          <a:graphicData uri="http://schemas.openxmlformats.org/drawingml/2006/table">
            <a:tbl>
              <a:tblPr/>
              <a:tblGrid>
                <a:gridCol w="1752600"/>
                <a:gridCol w="6219825"/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National Assembly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France became a constitutional monarchy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Reign of Terror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 radical phase with escalating violence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End of the monarchy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Directory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 period of reaction against extremism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Age of Napoleon    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Consolidation of many changes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 period of war throughout Europe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4" name="Title 1"/>
          <p:cNvSpPr>
            <a:spLocks/>
          </p:cNvSpPr>
          <p:nvPr/>
        </p:nvSpPr>
        <p:spPr bwMode="auto">
          <a:xfrm>
            <a:off x="1219200" y="12192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Historians have divided the period of the French Revolution into four different phases.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876300" y="2209800"/>
            <a:ext cx="7734300" cy="3810000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Rumors were rampant and created panic.</a:t>
            </a:r>
            <a:endParaRPr lang="en-US" sz="2200" smtClean="0"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During the period known as the “Great Fear,” </a:t>
            </a: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peasants believed that government troops were seizing their crops.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Believing that nobles were trying to reinstate medieval dues, </a:t>
            </a: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peasants stole grain and set fire to old manor records.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Although the violence died down, peasant anger against the ancient regime remained high.</a:t>
            </a:r>
            <a:endParaRPr lang="en-US" sz="2200" smtClean="0">
              <a:latin typeface="Verdana" pitchFamily="34" charset="0"/>
            </a:endParaRPr>
          </a:p>
        </p:txBody>
      </p:sp>
      <p:sp>
        <p:nvSpPr>
          <p:cNvPr id="8195" name="Title 1"/>
          <p:cNvSpPr>
            <a:spLocks/>
          </p:cNvSpPr>
          <p:nvPr/>
        </p:nvSpPr>
        <p:spPr bwMode="auto">
          <a:xfrm>
            <a:off x="838200" y="1295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political crisis of 1789 in France coincided with the worst famine in memory.</a:t>
            </a:r>
            <a:r>
              <a:rPr lang="en-US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7"/>
          <p:cNvSpPr>
            <a:spLocks noChangeArrowheads="1"/>
          </p:cNvSpPr>
          <p:nvPr/>
        </p:nvSpPr>
        <p:spPr bwMode="auto">
          <a:xfrm>
            <a:off x="838200" y="2438400"/>
            <a:ext cx="7467600" cy="3505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31" name="Group 15"/>
          <p:cNvGraphicFramePr>
            <a:graphicFrameLocks noGrp="1"/>
          </p:cNvGraphicFramePr>
          <p:nvPr/>
        </p:nvGraphicFramePr>
        <p:xfrm>
          <a:off x="936625" y="2590800"/>
          <a:ext cx="7270750" cy="3230880"/>
        </p:xfrm>
        <a:graphic>
          <a:graphicData uri="http://schemas.openxmlformats.org/drawingml/2006/table">
            <a:tbl>
              <a:tblPr/>
              <a:tblGrid>
                <a:gridCol w="1730375"/>
                <a:gridCol w="554037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National Guard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Moderate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Led by the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Marquis de Lafayette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 mainly middle-class militia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Paris Commune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Radical 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Replaced the royalist government of Paris</a:t>
                      </a:r>
                    </a:p>
                    <a:p>
                      <a:pPr marL="236538" marR="0" lvl="0" indent="-2365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Mobilized violent action for </a:t>
                      </a:r>
                      <a:b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revolution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6" name="Title 3"/>
          <p:cNvSpPr>
            <a:spLocks/>
          </p:cNvSpPr>
          <p:nvPr/>
        </p:nvSpPr>
        <p:spPr bwMode="auto">
          <a:xfrm>
            <a:off x="762000" y="1295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In Paris, the revolutionary center of France, several </a:t>
            </a:r>
            <a:r>
              <a:rPr lang="en-US">
                <a:solidFill>
                  <a:srgbClr val="FF0000"/>
                </a:solidFill>
              </a:rPr>
              <a:t>factions</a:t>
            </a:r>
            <a:r>
              <a:rPr lang="en-US"/>
              <a:t> competed for power.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idx="4294967295"/>
          </p:nvPr>
        </p:nvSpPr>
        <p:spPr>
          <a:xfrm>
            <a:off x="838200" y="2382838"/>
            <a:ext cx="7467600" cy="2570162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Nobles gave up old manorial dues and exclusive hunting rights.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Nobles </a:t>
            </a: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ended </a:t>
            </a:r>
            <a:r>
              <a:rPr lang="en-US" sz="2200" smtClean="0">
                <a:latin typeface="Verdana" pitchFamily="34" charset="0"/>
              </a:rPr>
              <a:t>their special legal status and their </a:t>
            </a: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exemptions from paying taxes.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The assembly enacted the equality of all male citizens before the law.</a:t>
            </a:r>
            <a:endParaRPr lang="en-US" sz="1300" smtClean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10243" name="Title 2"/>
          <p:cNvSpPr>
            <a:spLocks/>
          </p:cNvSpPr>
          <p:nvPr/>
        </p:nvSpPr>
        <p:spPr bwMode="auto">
          <a:xfrm>
            <a:off x="762000" y="1295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The National Assembly reacted to the uprisings and voted to end the privileges of the nobility.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838200" y="2660650"/>
            <a:ext cx="7467600" cy="3511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16" name="Group 28"/>
          <p:cNvGraphicFramePr>
            <a:graphicFrameLocks noGrp="1"/>
          </p:cNvGraphicFramePr>
          <p:nvPr/>
        </p:nvGraphicFramePr>
        <p:xfrm>
          <a:off x="946150" y="2667000"/>
          <a:ext cx="7239000" cy="3429001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Free and equal rights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for all men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Natural rights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for all men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Equality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before the law for all men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Freedom of religion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for all citizens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Taxes levied fairly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for all citizens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9" name="Title 4"/>
          <p:cNvSpPr>
            <a:spLocks/>
          </p:cNvSpPr>
          <p:nvPr/>
        </p:nvSpPr>
        <p:spPr bwMode="auto">
          <a:xfrm>
            <a:off x="925513" y="2743200"/>
            <a:ext cx="7380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0"/>
              <a:t>Modeled after the American Declaration of Independence, it announced</a:t>
            </a:r>
          </a:p>
        </p:txBody>
      </p:sp>
      <p:sp>
        <p:nvSpPr>
          <p:cNvPr id="11280" name="Title 7"/>
          <p:cNvSpPr>
            <a:spLocks/>
          </p:cNvSpPr>
          <p:nvPr/>
        </p:nvSpPr>
        <p:spPr bwMode="auto">
          <a:xfrm>
            <a:off x="762000" y="1295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At the end of August, 1789, the National Assembly issued the Declaration of the Rights of Man and the Citizen.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ontent Placeholder 9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848600" cy="4297363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ancien régime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the government in pre-revolution France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estate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social class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bourgeoisie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the middle class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deficit spending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when a government spends more money than it takes in</a:t>
            </a:r>
          </a:p>
        </p:txBody>
      </p:sp>
      <p:sp>
        <p:nvSpPr>
          <p:cNvPr id="7170" name="Title 8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1"/>
          <p:cNvSpPr>
            <a:spLocks noChangeArrowheads="1"/>
          </p:cNvSpPr>
          <p:nvPr/>
        </p:nvSpPr>
        <p:spPr bwMode="auto">
          <a:xfrm rot="5400000" flipH="1">
            <a:off x="1557337" y="2176463"/>
            <a:ext cx="2295525" cy="3733800"/>
          </a:xfrm>
          <a:prstGeom prst="upArrowCallout">
            <a:avLst>
              <a:gd name="adj1" fmla="val 18944"/>
              <a:gd name="adj2" fmla="val 18875"/>
              <a:gd name="adj3" fmla="val 15241"/>
              <a:gd name="adj4" fmla="val 8220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028700" y="2994025"/>
            <a:ext cx="30845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Women such as </a:t>
            </a:r>
            <a:br>
              <a:rPr lang="en-US" b="0"/>
            </a:br>
            <a:r>
              <a:rPr lang="en-US">
                <a:solidFill>
                  <a:srgbClr val="FF0000"/>
                </a:solidFill>
              </a:rPr>
              <a:t>Olympe de Gouges </a:t>
            </a:r>
            <a:r>
              <a:rPr lang="en-US" b="0"/>
              <a:t>called for equal citizenship </a:t>
            </a:r>
            <a:br>
              <a:rPr lang="en-US" b="0"/>
            </a:br>
            <a:r>
              <a:rPr lang="en-US" b="0"/>
              <a:t>for women.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2895600"/>
            <a:ext cx="3886200" cy="2295525"/>
            <a:chOff x="2880" y="1824"/>
            <a:chExt cx="2361" cy="1446"/>
          </a:xfrm>
        </p:grpSpPr>
        <p:sp>
          <p:nvSpPr>
            <p:cNvPr id="12294" name="AutoShape 11"/>
            <p:cNvSpPr>
              <a:spLocks noChangeArrowheads="1"/>
            </p:cNvSpPr>
            <p:nvPr/>
          </p:nvSpPr>
          <p:spPr bwMode="auto">
            <a:xfrm rot="16200000" flipH="1">
              <a:off x="3309" y="1395"/>
              <a:ext cx="1446" cy="2304"/>
            </a:xfrm>
            <a:prstGeom prst="upArrowCallout">
              <a:avLst>
                <a:gd name="adj1" fmla="val 18944"/>
                <a:gd name="adj2" fmla="val 18875"/>
                <a:gd name="adj3" fmla="val 14930"/>
                <a:gd name="adj4" fmla="val 8220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lIns="274320" anchor="ctr"/>
            <a:lstStyle/>
            <a:p>
              <a:endParaRPr lang="en-US"/>
            </a:p>
          </p:txBody>
        </p:sp>
        <p:sp>
          <p:nvSpPr>
            <p:cNvPr id="12295" name="TextBox 7"/>
            <p:cNvSpPr txBox="1">
              <a:spLocks noChangeArrowheads="1"/>
            </p:cNvSpPr>
            <p:nvPr/>
          </p:nvSpPr>
          <p:spPr bwMode="auto">
            <a:xfrm>
              <a:off x="3312" y="1968"/>
              <a:ext cx="1929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4320">
              <a:spAutoFit/>
            </a:bodyPr>
            <a:lstStyle/>
            <a:p>
              <a:r>
                <a:rPr lang="en-US" b="0"/>
                <a:t>Louis XVI did </a:t>
              </a:r>
              <a:br>
                <a:rPr lang="en-US" b="0"/>
              </a:br>
              <a:r>
                <a:rPr lang="en-US" b="0"/>
                <a:t>not want to accept </a:t>
              </a:r>
              <a:br>
                <a:rPr lang="en-US" b="0"/>
              </a:br>
              <a:r>
                <a:rPr lang="en-US" b="0"/>
                <a:t>the reforms of </a:t>
              </a:r>
              <a:br>
                <a:rPr lang="en-US" b="0"/>
              </a:br>
              <a:r>
                <a:rPr lang="en-US" b="0"/>
                <a:t>the National Assembly.</a:t>
              </a:r>
            </a:p>
          </p:txBody>
        </p:sp>
      </p:grpSp>
      <p:sp>
        <p:nvSpPr>
          <p:cNvPr id="12293" name="Title 6"/>
          <p:cNvSpPr>
            <a:spLocks/>
          </p:cNvSpPr>
          <p:nvPr/>
        </p:nvSpPr>
        <p:spPr bwMode="auto">
          <a:xfrm>
            <a:off x="838200" y="17145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Declaration of the Rights of Man did not please everyone.</a:t>
            </a:r>
            <a:r>
              <a:rPr lang="en-US">
                <a:solidFill>
                  <a:srgbClr val="0033CC"/>
                </a:solidFill>
              </a:rPr>
              <a:t/>
            </a:r>
            <a:br>
              <a:rPr lang="en-US">
                <a:solidFill>
                  <a:srgbClr val="0033CC"/>
                </a:solidFill>
              </a:rPr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4294967295"/>
          </p:nvPr>
        </p:nvSpPr>
        <p:spPr>
          <a:xfrm>
            <a:off x="4191000" y="2286000"/>
            <a:ext cx="4267200" cy="3886200"/>
          </a:xfrm>
        </p:spPr>
        <p:txBody>
          <a:bodyPr/>
          <a:lstStyle/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They were angry about the famine </a:t>
            </a:r>
            <a:r>
              <a:rPr lang="en-US" sz="2200" smtClean="0">
                <a:latin typeface="Verdana" pitchFamily="34" charset="0"/>
              </a:rPr>
              <a:t>resented Queen </a:t>
            </a: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Marie Antoinette, </a:t>
            </a:r>
            <a:r>
              <a:rPr lang="en-US" sz="2200" smtClean="0">
                <a:latin typeface="Verdana" pitchFamily="34" charset="0"/>
              </a:rPr>
              <a:t>who lived a life of luxury</a:t>
            </a:r>
            <a:endParaRPr lang="en-US" sz="2200" smtClean="0">
              <a:latin typeface="Verdana" pitchFamily="34" charset="0"/>
              <a:cs typeface="Arial" pitchFamily="34" charset="0"/>
            </a:endParaRP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They demanded to see </a:t>
            </a:r>
            <a:br>
              <a:rPr lang="en-US" sz="2200" smtClean="0">
                <a:latin typeface="Verdana" pitchFamily="34" charset="0"/>
                <a:cs typeface="Arial" pitchFamily="34" charset="0"/>
              </a:rPr>
            </a:br>
            <a:r>
              <a:rPr lang="en-US" sz="2200" smtClean="0">
                <a:latin typeface="Verdana" pitchFamily="34" charset="0"/>
                <a:cs typeface="Arial" pitchFamily="34" charset="0"/>
              </a:rPr>
              <a:t>the king</a:t>
            </a:r>
            <a:r>
              <a:rPr lang="en-US" sz="2200" smtClean="0">
                <a:latin typeface="Verdana" pitchFamily="34" charset="0"/>
              </a:rPr>
              <a:t>.</a:t>
            </a:r>
          </a:p>
          <a:p>
            <a:pPr marL="228600" indent="-228600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The women brought the king and queen to Paris, where they lived as virtual prisoners.</a:t>
            </a:r>
          </a:p>
        </p:txBody>
      </p:sp>
      <p:sp>
        <p:nvSpPr>
          <p:cNvPr id="13315" name="Title 2"/>
          <p:cNvSpPr>
            <a:spLocks/>
          </p:cNvSpPr>
          <p:nvPr/>
        </p:nvSpPr>
        <p:spPr bwMode="auto">
          <a:xfrm>
            <a:off x="838200" y="11430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Some 6,000 women marched on Versailles on October 5, 1789.</a:t>
            </a:r>
            <a:r>
              <a:rPr lang="en-US" b="0"/>
              <a:t>  </a:t>
            </a:r>
          </a:p>
        </p:txBody>
      </p:sp>
      <p:pic>
        <p:nvPicPr>
          <p:cNvPr id="13320" name="Picture 8" descr="AB30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3" y="2057400"/>
            <a:ext cx="3125787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457200" y="487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This move was condemned by the pope, many bishops and priests, and large numbers of French peasants.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38200" y="1600200"/>
            <a:ext cx="74676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74" name="Group 14"/>
          <p:cNvGraphicFramePr>
            <a:graphicFrameLocks noGrp="1"/>
          </p:cNvGraphicFramePr>
          <p:nvPr/>
        </p:nvGraphicFramePr>
        <p:xfrm>
          <a:off x="990600" y="1600200"/>
          <a:ext cx="7200900" cy="2514601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8" name="Title 4"/>
          <p:cNvSpPr>
            <a:spLocks/>
          </p:cNvSpPr>
          <p:nvPr/>
        </p:nvSpPr>
        <p:spPr bwMode="auto">
          <a:xfrm>
            <a:off x="762000" y="16510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The National Assembly placed the Church </a:t>
            </a:r>
            <a:br>
              <a:rPr lang="en-US"/>
            </a:br>
            <a:r>
              <a:rPr lang="en-US"/>
              <a:t>under state control.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066800" y="2514600"/>
            <a:ext cx="71628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60000"/>
              </a:spcAft>
              <a:buSzPct val="80000"/>
            </a:pPr>
            <a:r>
              <a:rPr lang="en-US" b="0"/>
              <a:t>It dissolved convents and monasteries.</a:t>
            </a:r>
          </a:p>
          <a:p>
            <a:pPr>
              <a:spcAft>
                <a:spcPts val="1588"/>
              </a:spcAft>
              <a:buClr>
                <a:srgbClr val="0033CC"/>
              </a:buClr>
              <a:buSzPct val="80000"/>
            </a:pPr>
            <a:r>
              <a:rPr lang="en-US" b="0"/>
              <a:t>It ended papal authority over the French Church.</a:t>
            </a:r>
          </a:p>
          <a:p>
            <a:pPr>
              <a:spcAft>
                <a:spcPts val="1588"/>
              </a:spcAft>
              <a:buClr>
                <a:srgbClr val="0033CC"/>
              </a:buClr>
              <a:buSzPct val="80000"/>
            </a:pPr>
            <a:r>
              <a:rPr lang="en-US" b="0"/>
              <a:t>The Civil Constitution of the Clergy made bishops and priests elected, salaried officials.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 rot="5400000" flipH="1">
            <a:off x="1943100" y="1257300"/>
            <a:ext cx="1981200" cy="3886200"/>
          </a:xfrm>
          <a:prstGeom prst="upArrowCallout">
            <a:avLst>
              <a:gd name="adj1" fmla="val 30361"/>
              <a:gd name="adj2" fmla="val 27083"/>
              <a:gd name="adj3" fmla="val 18271"/>
              <a:gd name="adj4" fmla="val 8292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762000" y="4716463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Moderate reformers considered that the Constitution of 1791 completed the French Revolution.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4294967295"/>
          </p:nvPr>
        </p:nvSpPr>
        <p:spPr>
          <a:xfrm>
            <a:off x="1143000" y="2590800"/>
            <a:ext cx="3048000" cy="1066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588"/>
              </a:spcAft>
            </a:pPr>
            <a:r>
              <a:rPr lang="en-US" sz="2200" smtClean="0">
                <a:latin typeface="Verdana" pitchFamily="34" charset="0"/>
              </a:rPr>
              <a:t>The new Legislative Assembly had the power to</a:t>
            </a:r>
            <a:endParaRPr lang="en-US" sz="2200" b="1" smtClean="0">
              <a:latin typeface="Verdana" pitchFamily="34" charset="0"/>
            </a:endParaRP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5105400" y="2374900"/>
            <a:ext cx="3048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Make laws</a:t>
            </a:r>
          </a:p>
          <a:p>
            <a:pPr marL="228600" indent="-228600" eaLnBrk="0" hangingPunct="0"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Collect taxes</a:t>
            </a:r>
          </a:p>
          <a:p>
            <a:pPr marL="228600" indent="-228600" eaLnBrk="0" hangingPunct="0"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Decide on issues of war and peace</a:t>
            </a:r>
          </a:p>
        </p:txBody>
      </p:sp>
      <p:sp>
        <p:nvSpPr>
          <p:cNvPr id="15366" name="Title 4"/>
          <p:cNvSpPr>
            <a:spLocks/>
          </p:cNvSpPr>
          <p:nvPr/>
        </p:nvSpPr>
        <p:spPr bwMode="auto">
          <a:xfrm>
            <a:off x="609600" y="1295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National Assembly produced the Constitution of 1791. This set up a limited monarchy.</a:t>
            </a:r>
            <a:br>
              <a:rPr lang="en-US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838200" y="1143000"/>
            <a:ext cx="73914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99" name="Group 15"/>
          <p:cNvGraphicFramePr>
            <a:graphicFrameLocks noGrp="1"/>
          </p:cNvGraphicFramePr>
          <p:nvPr/>
        </p:nvGraphicFramePr>
        <p:xfrm>
          <a:off x="914400" y="1524000"/>
          <a:ext cx="7200900" cy="4191000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As French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émigrés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spread fear of revolution in other nations, France prepared for war.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5" name="Title 4"/>
          <p:cNvSpPr>
            <a:spLocks/>
          </p:cNvSpPr>
          <p:nvPr/>
        </p:nvSpPr>
        <p:spPr bwMode="auto">
          <a:xfrm>
            <a:off x="838200" y="1295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At the time of the creation of the </a:t>
            </a:r>
            <a:br>
              <a:rPr lang="en-US"/>
            </a:br>
            <a:r>
              <a:rPr lang="en-US"/>
              <a:t>Constitution of 1791, Louis XVI and Marie Antoinette attempted to escape France.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396" name="Text Box 19"/>
          <p:cNvSpPr txBox="1">
            <a:spLocks noChangeArrowheads="1"/>
          </p:cNvSpPr>
          <p:nvPr/>
        </p:nvSpPr>
        <p:spPr bwMode="auto">
          <a:xfrm>
            <a:off x="1066800" y="2590800"/>
            <a:ext cx="74676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60000"/>
              </a:spcAft>
              <a:buSzPct val="80000"/>
            </a:pPr>
            <a:r>
              <a:rPr lang="en-US" b="0"/>
              <a:t>To many, this attempt meant that Louis </a:t>
            </a:r>
            <a:br>
              <a:rPr lang="en-US" b="0"/>
            </a:br>
            <a:r>
              <a:rPr lang="en-US" b="0"/>
              <a:t>was a traitor to the revolution.</a:t>
            </a:r>
          </a:p>
          <a:p>
            <a:pPr algn="ctr" eaLnBrk="0" hangingPunct="0">
              <a:spcAft>
                <a:spcPct val="60000"/>
              </a:spcAft>
              <a:buSzPct val="80000"/>
            </a:pPr>
            <a:r>
              <a:rPr lang="en-US" b="0"/>
              <a:t>The emperor of Austria and king of Prussia </a:t>
            </a:r>
            <a:br>
              <a:rPr lang="en-US" b="0"/>
            </a:br>
            <a:r>
              <a:rPr lang="en-US" b="0"/>
              <a:t>signed the Declaration of Pilnitz supporting </a:t>
            </a:r>
            <a:br>
              <a:rPr lang="en-US" b="0"/>
            </a:br>
            <a:r>
              <a:rPr lang="en-US" b="0"/>
              <a:t>Louis and threatening to intervene.</a:t>
            </a:r>
          </a:p>
          <a:p>
            <a:pPr algn="ctr">
              <a:spcAft>
                <a:spcPts val="1588"/>
              </a:spcAft>
              <a:buClr>
                <a:srgbClr val="0033CC"/>
              </a:buClr>
              <a:buSzPct val="80000"/>
            </a:pP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4572000" cy="3886200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Sans-culottes demanded a </a:t>
            </a: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republic </a:t>
            </a:r>
            <a:r>
              <a:rPr lang="en-US" sz="2200" smtClean="0">
                <a:latin typeface="Verdana" pitchFamily="34" charset="0"/>
              </a:rPr>
              <a:t>and an end to monarchy.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Jacobins gained the upper hand in the Legislative Assembly and declared war on Austria, Prussia, Britain, and other states.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Fighting began in 1792 and lasted on and off until 1815.</a:t>
            </a:r>
            <a:endParaRPr lang="en-US" sz="2200" smtClean="0"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endParaRPr lang="en-US" sz="2200" smtClean="0">
              <a:latin typeface="Verdana" pitchFamily="34" charset="0"/>
            </a:endParaRPr>
          </a:p>
        </p:txBody>
      </p:sp>
      <p:sp>
        <p:nvSpPr>
          <p:cNvPr id="17411" name="Title 1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endParaRPr lang="en-US" b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09600" y="125412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sans-culottes</a:t>
            </a:r>
            <a:r>
              <a:rPr lang="en-US"/>
              <a:t> and the </a:t>
            </a:r>
            <a:r>
              <a:rPr lang="en-US">
                <a:solidFill>
                  <a:srgbClr val="FF0000"/>
                </a:solidFill>
              </a:rPr>
              <a:t>Jacobins</a:t>
            </a:r>
            <a:r>
              <a:rPr lang="en-US"/>
              <a:t> pushed the revolution to more radical action.</a:t>
            </a:r>
            <a:endParaRPr lang="en-US" b="0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6172200" y="5715000"/>
            <a:ext cx="157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Sans-culottes</a:t>
            </a:r>
            <a:endParaRPr lang="en-US"/>
          </a:p>
        </p:txBody>
      </p:sp>
      <p:pic>
        <p:nvPicPr>
          <p:cNvPr id="17417" name="Picture 9" descr="2695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2190750"/>
            <a:ext cx="2338388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latin typeface="Verdana" pitchFamily="34" charset="0"/>
              </a:rPr>
              <a:t>Radical Period of the </a:t>
            </a:r>
            <a:br>
              <a:rPr lang="en-US" sz="28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800">
                <a:solidFill>
                  <a:srgbClr val="000000"/>
                </a:solidFill>
                <a:latin typeface="Verdana" pitchFamily="34" charset="0"/>
              </a:rPr>
              <a:t>French Revolution</a:t>
            </a:r>
          </a:p>
        </p:txBody>
      </p:sp>
      <p:pic>
        <p:nvPicPr>
          <p:cNvPr id="51206" name="Picture 6" descr="113437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2667000"/>
            <a:ext cx="4648200" cy="371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Understand how and why radicals abolished the monarchy.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Explain why the Committee of Public Safety was created and why the Reign of Terror resulted.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Summarize how the excesses of the Convention led to the formation of the Directory.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Analyze how the French people were affected by the changes brought about by the revolution.</a:t>
            </a:r>
          </a:p>
        </p:txBody>
      </p:sp>
      <p:sp>
        <p:nvSpPr>
          <p:cNvPr id="4102" name="Title 4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Objectives</a:t>
            </a:r>
            <a:r>
              <a:rPr lang="en-US" sz="2400" b="0" u="sng"/>
              <a:t/>
            </a:r>
            <a:br>
              <a:rPr lang="en-US" sz="2400" b="0" u="sng"/>
            </a:b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696200" cy="4297363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suffrage </a:t>
            </a:r>
            <a:r>
              <a:rPr lang="en-US" sz="2200" b="1">
                <a:latin typeface="Verdana" pitchFamily="34" charset="0"/>
              </a:rPr>
              <a:t>–</a:t>
            </a: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>
                <a:latin typeface="Verdana" pitchFamily="34" charset="0"/>
              </a:rPr>
              <a:t>the right to vote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Robespierre</a:t>
            </a:r>
            <a:r>
              <a:rPr lang="en-US" sz="2200" b="1">
                <a:latin typeface="Verdana" pitchFamily="34" charset="0"/>
              </a:rPr>
              <a:t> – </a:t>
            </a:r>
            <a:r>
              <a:rPr lang="en-US" sz="2200">
                <a:latin typeface="Verdana" pitchFamily="34" charset="0"/>
              </a:rPr>
              <a:t>leader of the Committee of Public Safety; chief architect of the Reign of Terror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Reign of Terror </a:t>
            </a:r>
            <a:r>
              <a:rPr lang="en-US" sz="2200" b="1">
                <a:latin typeface="Verdana" pitchFamily="34" charset="0"/>
              </a:rPr>
              <a:t>– </a:t>
            </a:r>
            <a:r>
              <a:rPr lang="en-US" sz="2200">
                <a:latin typeface="Verdana" pitchFamily="34" charset="0"/>
              </a:rPr>
              <a:t>period from September 1793 </a:t>
            </a:r>
            <a:br>
              <a:rPr lang="en-US" sz="2200">
                <a:latin typeface="Verdana" pitchFamily="34" charset="0"/>
              </a:rPr>
            </a:br>
            <a:r>
              <a:rPr lang="en-US" sz="2200">
                <a:latin typeface="Verdana" pitchFamily="34" charset="0"/>
              </a:rPr>
              <a:t>to July 1794 when those who resisted the French Revolution were arrested or executed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guillotine </a:t>
            </a:r>
            <a:r>
              <a:rPr lang="en-US" sz="2200" b="1">
                <a:latin typeface="Verdana" pitchFamily="34" charset="0"/>
              </a:rPr>
              <a:t>– </a:t>
            </a:r>
            <a:r>
              <a:rPr lang="en-US" sz="2200">
                <a:latin typeface="Verdana" pitchFamily="34" charset="0"/>
              </a:rPr>
              <a:t>a bladed execution device used during the French Revolution</a:t>
            </a:r>
          </a:p>
        </p:txBody>
      </p:sp>
      <p:sp>
        <p:nvSpPr>
          <p:cNvPr id="5124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696200" cy="4297363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Napoleon </a:t>
            </a:r>
            <a:r>
              <a:rPr lang="en-US" sz="2200" b="1">
                <a:latin typeface="Verdana" pitchFamily="34" charset="0"/>
              </a:rPr>
              <a:t>– </a:t>
            </a:r>
            <a:r>
              <a:rPr lang="en-US" sz="2200">
                <a:latin typeface="Verdana" pitchFamily="34" charset="0"/>
              </a:rPr>
              <a:t>popular military hero who became ruler of France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nationalism </a:t>
            </a:r>
            <a:r>
              <a:rPr lang="en-US" sz="2200" b="1">
                <a:latin typeface="Verdana" pitchFamily="34" charset="0"/>
              </a:rPr>
              <a:t>–</a:t>
            </a:r>
            <a:r>
              <a:rPr lang="en-US" sz="2200">
                <a:latin typeface="Verdana" pitchFamily="34" charset="0"/>
              </a:rPr>
              <a:t> a strong feeling of pride in and devotion to one’s country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Marseilles </a:t>
            </a:r>
            <a:r>
              <a:rPr lang="en-US" sz="2200" b="1">
                <a:latin typeface="Verdana" pitchFamily="34" charset="0"/>
              </a:rPr>
              <a:t>– </a:t>
            </a:r>
            <a:r>
              <a:rPr lang="en-US" sz="2200">
                <a:latin typeface="Verdana" pitchFamily="34" charset="0"/>
              </a:rPr>
              <a:t>port city in France; the French national anthem was named after it</a:t>
            </a:r>
          </a:p>
        </p:txBody>
      </p:sp>
      <p:sp>
        <p:nvSpPr>
          <p:cNvPr id="6149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r>
              <a:rPr lang="en-US" sz="2400"/>
              <a:t> </a:t>
            </a:r>
            <a:r>
              <a:rPr lang="en-US" sz="1800" b="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9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696200" cy="4297363"/>
          </a:xfrm>
        </p:spPr>
        <p:txBody>
          <a:bodyPr/>
          <a:lstStyle/>
          <a:p>
            <a:pPr marL="282575" indent="-282575" eaLnBrk="1" hangingPunct="1"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Louis XVI</a:t>
            </a:r>
            <a:r>
              <a:rPr lang="en-US" sz="2200" smtClean="0">
                <a:latin typeface="Verdana" pitchFamily="34" charset="0"/>
              </a:rPr>
              <a:t> </a:t>
            </a:r>
            <a:r>
              <a:rPr lang="en-US" sz="2200" b="1" smtClean="0">
                <a:latin typeface="Verdana" pitchFamily="34" charset="0"/>
              </a:rPr>
              <a:t>– </a:t>
            </a:r>
            <a:r>
              <a:rPr lang="en-US" sz="2200" smtClean="0">
                <a:latin typeface="Verdana" pitchFamily="34" charset="0"/>
              </a:rPr>
              <a:t>king of France from 1774 to 1792; executed in 1793</a:t>
            </a:r>
          </a:p>
          <a:p>
            <a:pPr marL="282575" indent="-282575" eaLnBrk="1" hangingPunct="1"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Jacques Necker</a:t>
            </a:r>
            <a:r>
              <a:rPr lang="en-US" sz="2200" b="1" smtClean="0">
                <a:latin typeface="Verdana" pitchFamily="34" charset="0"/>
              </a:rPr>
              <a:t> –</a:t>
            </a:r>
            <a:r>
              <a:rPr lang="en-US" sz="2200" smtClean="0">
                <a:latin typeface="Verdana" pitchFamily="34" charset="0"/>
              </a:rPr>
              <a:t> a financial advisor to Louis XVI</a:t>
            </a:r>
          </a:p>
          <a:p>
            <a:pPr marL="282575" indent="-282575" eaLnBrk="1" hangingPunct="1"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Estates-General </a:t>
            </a:r>
            <a:r>
              <a:rPr lang="en-US" sz="2200" b="1" smtClean="0">
                <a:latin typeface="Verdana" pitchFamily="34" charset="0"/>
              </a:rPr>
              <a:t>–</a:t>
            </a:r>
            <a:r>
              <a:rPr lang="en-US" sz="2200" smtClean="0">
                <a:latin typeface="Verdana" pitchFamily="34" charset="0"/>
              </a:rPr>
              <a:t> the legislative body consisting of representatives of the three estates</a:t>
            </a:r>
          </a:p>
          <a:p>
            <a:pPr marL="282575" indent="-282575" eaLnBrk="1" hangingPunct="1">
              <a:spcBef>
                <a:spcPct val="0"/>
              </a:spcBef>
              <a:spcAft>
                <a:spcPts val="1588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cahier</a:t>
            </a:r>
            <a:r>
              <a:rPr lang="en-US" sz="2200" smtClean="0">
                <a:latin typeface="Verdana" pitchFamily="34" charset="0"/>
              </a:rPr>
              <a:t> </a:t>
            </a:r>
            <a:r>
              <a:rPr lang="en-US" sz="2200" b="1" smtClean="0">
                <a:latin typeface="Verdana" pitchFamily="34" charset="0"/>
              </a:rPr>
              <a:t>–</a:t>
            </a:r>
            <a:r>
              <a:rPr lang="en-US" sz="2200" smtClean="0">
                <a:latin typeface="Verdana" pitchFamily="34" charset="0"/>
              </a:rPr>
              <a:t> notebook used during the French Revolution to record grievances</a:t>
            </a:r>
          </a:p>
        </p:txBody>
      </p:sp>
      <p:sp>
        <p:nvSpPr>
          <p:cNvPr id="9218" name="Title 8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r>
              <a:rPr lang="en-US"/>
              <a:t> </a:t>
            </a:r>
            <a:r>
              <a:rPr lang="en-US" sz="1800" b="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639888"/>
            <a:ext cx="7189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events occurred during the radical phase of the French Revolution?</a:t>
            </a:r>
          </a:p>
        </p:txBody>
      </p:sp>
      <p:pic>
        <p:nvPicPr>
          <p:cNvPr id="7171" name="Picture 15" descr="HSUS09_EQ_logo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17478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216025" y="2514600"/>
            <a:ext cx="65532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Initially, the monarchy was abolished and a republic was established. War continued throughout Europe.</a:t>
            </a:r>
          </a:p>
          <a:p>
            <a:endParaRPr lang="en-US" b="0"/>
          </a:p>
          <a:p>
            <a:r>
              <a:rPr lang="en-US" b="0">
                <a:solidFill>
                  <a:srgbClr val="0033CC"/>
                </a:solidFill>
              </a:rPr>
              <a:t>After the radicals gained control, those who were against the revolution were subject to arrest or execution. Thousands, including the king and queen, were beheaded at the guillotine.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838200" y="2438400"/>
            <a:ext cx="7467600" cy="2359025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Many revolutionaries believed that the king was in league with foreign powers to retain his power.</a:t>
            </a:r>
            <a:endParaRPr lang="en-US" sz="2200">
              <a:solidFill>
                <a:srgbClr val="0033CC"/>
              </a:solidFill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>
                <a:solidFill>
                  <a:srgbClr val="0033CC"/>
                </a:solidFill>
                <a:latin typeface="Verdana" pitchFamily="34" charset="0"/>
              </a:rPr>
              <a:t>Citizens attacked the palace </a:t>
            </a:r>
            <a:r>
              <a:rPr lang="en-US" sz="2200">
                <a:latin typeface="Verdana" pitchFamily="34" charset="0"/>
              </a:rPr>
              <a:t>where the king was held. The king and his family escaped to the Legislative Assembly.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>
                <a:solidFill>
                  <a:srgbClr val="0033CC"/>
                </a:solidFill>
                <a:latin typeface="Verdana" pitchFamily="34" charset="0"/>
              </a:rPr>
              <a:t>Citizens also attacked prisons </a:t>
            </a:r>
            <a:r>
              <a:rPr lang="en-US" sz="2200">
                <a:latin typeface="Verdana" pitchFamily="34" charset="0"/>
              </a:rPr>
              <a:t>that held nobles </a:t>
            </a:r>
            <a:br>
              <a:rPr lang="en-US" sz="2200">
                <a:latin typeface="Verdana" pitchFamily="34" charset="0"/>
              </a:rPr>
            </a:br>
            <a:r>
              <a:rPr lang="en-US" sz="2200">
                <a:latin typeface="Verdana" pitchFamily="34" charset="0"/>
              </a:rPr>
              <a:t>and priests.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838200" y="5410200"/>
            <a:ext cx="7772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Tensions led to increasing violence.</a:t>
            </a:r>
          </a:p>
        </p:txBody>
      </p:sp>
      <p:sp>
        <p:nvSpPr>
          <p:cNvPr id="8198" name="Title 1"/>
          <p:cNvSpPr>
            <a:spLocks/>
          </p:cNvSpPr>
          <p:nvPr/>
        </p:nvSpPr>
        <p:spPr bwMode="auto">
          <a:xfrm>
            <a:off x="838200" y="1422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In 1792, the war abroad was going badly for the French.</a:t>
            </a:r>
            <a:r>
              <a:rPr lang="en-US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07013" y="3352800"/>
            <a:ext cx="2989262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ED273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b="0">
                <a:solidFill>
                  <a:srgbClr val="0033CC"/>
                </a:solidFill>
              </a:rPr>
              <a:t>In addition, the monarchy was abolished in favor 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n-US" b="0">
                <a:solidFill>
                  <a:srgbClr val="0033CC"/>
                </a:solidFill>
              </a:rPr>
              <a:t>of the creation 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n-US" b="0">
                <a:solidFill>
                  <a:srgbClr val="0033CC"/>
                </a:solidFill>
              </a:rPr>
              <a:t>of a republic.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3340100"/>
            <a:ext cx="4616450" cy="2222500"/>
            <a:chOff x="528" y="2104"/>
            <a:chExt cx="2908" cy="14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-5400000">
              <a:off x="2774" y="2553"/>
              <a:ext cx="768" cy="557"/>
            </a:xfrm>
            <a:prstGeom prst="downArrow">
              <a:avLst>
                <a:gd name="adj1" fmla="val 50000"/>
                <a:gd name="adj2" fmla="val 42856"/>
              </a:avLst>
            </a:prstGeom>
            <a:gradFill rotWithShape="0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 b="0" dirty="0"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28" y="2104"/>
              <a:ext cx="2493" cy="14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spcAft>
                  <a:spcPts val="600"/>
                </a:spcAft>
                <a:defRPr/>
              </a:pPr>
              <a:endParaRPr lang="en-US" b="0">
                <a:latin typeface="Verdana" pitchFamily="28" charset="0"/>
                <a:cs typeface="Arial" charset="0"/>
              </a:endParaRPr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600" y="2176"/>
              <a:ext cx="2400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eaLnBrk="0" hangingPunct="0">
                <a:spcAft>
                  <a:spcPts val="600"/>
                </a:spcAft>
              </a:pPr>
              <a:r>
                <a:rPr lang="en-US"/>
                <a:t>National Convention</a:t>
              </a:r>
            </a:p>
            <a:p>
              <a:pPr marL="228600" indent="-228600" eaLnBrk="0" hangingPunct="0">
                <a:spcAft>
                  <a:spcPts val="600"/>
                </a:spcAft>
                <a:buClr>
                  <a:schemeClr val="tx1"/>
                </a:buClr>
                <a:buFont typeface="Arial" pitchFamily="34" charset="0"/>
                <a:buChar char="•"/>
              </a:pPr>
              <a:r>
                <a:rPr lang="en-US" b="0"/>
                <a:t>Extended</a:t>
              </a:r>
              <a:r>
                <a:rPr lang="en-US">
                  <a:solidFill>
                    <a:srgbClr val="FF0000"/>
                  </a:solidFill>
                </a:rPr>
                <a:t> suffrage</a:t>
              </a:r>
              <a:r>
                <a:rPr lang="en-US" b="0"/>
                <a:t> to all male citizens.</a:t>
              </a:r>
            </a:p>
            <a:p>
              <a:pPr marL="228600" indent="-228600" eaLnBrk="0" hangingPunct="0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b="0"/>
                <a:t>Seized nobles’ lands.</a:t>
              </a:r>
            </a:p>
          </p:txBody>
        </p:sp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981200" y="2667000"/>
            <a:ext cx="1219200" cy="762000"/>
          </a:xfrm>
          <a:prstGeom prst="downArrow">
            <a:avLst>
              <a:gd name="adj1" fmla="val 50000"/>
              <a:gd name="adj2" fmla="val 37140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 b="0" dirty="0"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8675" y="1600200"/>
            <a:ext cx="7467600" cy="1147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cs typeface="Arial" charset="0"/>
              </a:rPr>
              <a:t>Radicals took control of the Legislative Assembly and called for the election of a new legislative body—the National Convention</a:t>
            </a:r>
            <a:r>
              <a:rPr lang="en-US" b="0" dirty="0">
                <a:latin typeface="Verdana" pitchFamily="2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5"/>
          <p:cNvSpPr>
            <a:spLocks noGrp="1"/>
          </p:cNvSpPr>
          <p:nvPr>
            <p:ph idx="4294967295"/>
          </p:nvPr>
        </p:nvSpPr>
        <p:spPr>
          <a:xfrm>
            <a:off x="5181600" y="2895600"/>
            <a:ext cx="3429000" cy="2819400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In January 1793, </a:t>
            </a:r>
            <a:br>
              <a:rPr lang="en-US" sz="2200">
                <a:latin typeface="Verdana" pitchFamily="34" charset="0"/>
              </a:rPr>
            </a:br>
            <a:r>
              <a:rPr lang="en-US" sz="2200">
                <a:latin typeface="Verdana" pitchFamily="34" charset="0"/>
              </a:rPr>
              <a:t>Louis XVI was beheaded.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In October 1793, </a:t>
            </a:r>
            <a:br>
              <a:rPr lang="en-US" sz="2200">
                <a:latin typeface="Verdana" pitchFamily="34" charset="0"/>
              </a:rPr>
            </a:br>
            <a:r>
              <a:rPr lang="en-US" sz="2200">
                <a:latin typeface="Verdana" pitchFamily="34" charset="0"/>
              </a:rPr>
              <a:t>Marie Antoinette was beheaded.</a:t>
            </a:r>
          </a:p>
        </p:txBody>
      </p:sp>
      <p:sp>
        <p:nvSpPr>
          <p:cNvPr id="10246" name="Title 4"/>
          <p:cNvSpPr>
            <a:spLocks/>
          </p:cNvSpPr>
          <p:nvPr/>
        </p:nvSpPr>
        <p:spPr bwMode="auto">
          <a:xfrm>
            <a:off x="457200" y="1427163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National Convention put Louis XVI on trial as a traitor to France.  He was sentenced to death.</a:t>
            </a:r>
          </a:p>
        </p:txBody>
      </p:sp>
      <p:pic>
        <p:nvPicPr>
          <p:cNvPr id="10249" name="Picture 9" descr="113437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4343400" cy="3475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838200" y="5486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The Convention created the Committee of Public Safety to deal with these issues.</a:t>
            </a:r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11268" name="Content Placeholder 19"/>
          <p:cNvSpPr>
            <a:spLocks noGrp="1"/>
          </p:cNvSpPr>
          <p:nvPr>
            <p:ph idx="4294967295"/>
          </p:nvPr>
        </p:nvSpPr>
        <p:spPr>
          <a:xfrm>
            <a:off x="838200" y="2362200"/>
            <a:ext cx="7315200" cy="2732088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War continued with the Netherlands, Spain, Britain, and Prussia.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Royalists and priests led rebellions against the government.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The sans-culottes demanded relief from food shortages and inflation.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The Convention was divided between the Jacobins and the Girondins.</a:t>
            </a:r>
          </a:p>
        </p:txBody>
      </p:sp>
      <p:sp>
        <p:nvSpPr>
          <p:cNvPr id="11270" name="Title 18"/>
          <p:cNvSpPr>
            <a:spLocks/>
          </p:cNvSpPr>
          <p:nvPr/>
        </p:nvSpPr>
        <p:spPr bwMode="auto">
          <a:xfrm>
            <a:off x="838200" y="1295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By 1793, France faced external and internal threats.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xplosion 1 12"/>
          <p:cNvSpPr>
            <a:spLocks noChangeArrowheads="1"/>
          </p:cNvSpPr>
          <p:nvPr/>
        </p:nvSpPr>
        <p:spPr bwMode="auto">
          <a:xfrm rot="-701271">
            <a:off x="3581400" y="2974975"/>
            <a:ext cx="1752600" cy="2054225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7700" y="2819400"/>
            <a:ext cx="3595688" cy="2378075"/>
            <a:chOff x="2880" y="1776"/>
            <a:chExt cx="2265" cy="1498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16200000" flipH="1">
              <a:off x="3259" y="1397"/>
              <a:ext cx="1498" cy="2256"/>
            </a:xfrm>
            <a:prstGeom prst="upArrowCallout">
              <a:avLst>
                <a:gd name="adj1" fmla="val 21630"/>
                <a:gd name="adj2" fmla="val 18361"/>
                <a:gd name="adj3" fmla="val 14663"/>
                <a:gd name="adj4" fmla="val 80148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97" name="TextBox 7"/>
            <p:cNvSpPr txBox="1">
              <a:spLocks noChangeArrowheads="1"/>
            </p:cNvSpPr>
            <p:nvPr/>
          </p:nvSpPr>
          <p:spPr bwMode="auto">
            <a:xfrm>
              <a:off x="3408" y="1842"/>
              <a:ext cx="1737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At home,</a:t>
              </a:r>
            </a:p>
            <a:p>
              <a:r>
                <a:rPr lang="en-US"/>
                <a:t>France battled counter-revolutionaries through the use </a:t>
              </a:r>
              <a:br>
                <a:rPr lang="en-US"/>
              </a:br>
              <a:r>
                <a:rPr lang="en-US"/>
                <a:t>of terror.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04900" y="2819400"/>
            <a:ext cx="3352800" cy="2378075"/>
            <a:chOff x="768" y="1776"/>
            <a:chExt cx="2112" cy="1498"/>
          </a:xfrm>
        </p:grpSpPr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rot="5400000" flipH="1">
              <a:off x="1075" y="1469"/>
              <a:ext cx="1498" cy="2112"/>
            </a:xfrm>
            <a:prstGeom prst="upArrowCallout">
              <a:avLst>
                <a:gd name="adj1" fmla="val 21500"/>
                <a:gd name="adj2" fmla="val 18875"/>
                <a:gd name="adj3" fmla="val 13067"/>
                <a:gd name="adj4" fmla="val 81028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95" name="TextBox 7"/>
            <p:cNvSpPr txBox="1">
              <a:spLocks noChangeArrowheads="1"/>
            </p:cNvSpPr>
            <p:nvPr/>
          </p:nvSpPr>
          <p:spPr bwMode="auto">
            <a:xfrm>
              <a:off x="864" y="1840"/>
              <a:ext cx="1728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At war,</a:t>
              </a:r>
            </a:p>
            <a:p>
              <a:r>
                <a:rPr lang="en-US"/>
                <a:t>French armies overran the Netherlands </a:t>
              </a:r>
              <a:br>
                <a:rPr lang="en-US"/>
              </a:br>
              <a:r>
                <a:rPr lang="en-US"/>
                <a:t>and invaded Italy.</a:t>
              </a:r>
            </a:p>
          </p:txBody>
        </p:sp>
      </p:grpSp>
      <p:sp>
        <p:nvSpPr>
          <p:cNvPr id="12299" name="Title 9"/>
          <p:cNvSpPr>
            <a:spLocks/>
          </p:cNvSpPr>
          <p:nvPr/>
        </p:nvSpPr>
        <p:spPr bwMode="auto">
          <a:xfrm>
            <a:off x="457200" y="1752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The National Convention granted the Committee of Public Safety absolute power to save the revolution.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2390775"/>
            <a:ext cx="3657600" cy="1701800"/>
            <a:chOff x="838201" y="1882464"/>
            <a:chExt cx="3276600" cy="2877015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5400000" flipH="1">
              <a:off x="1037993" y="1682672"/>
              <a:ext cx="2877015" cy="3276600"/>
            </a:xfrm>
            <a:prstGeom prst="upArrowCallout">
              <a:avLst>
                <a:gd name="adj1" fmla="val 19565"/>
                <a:gd name="adj2" fmla="val 16310"/>
                <a:gd name="adj3" fmla="val 13166"/>
                <a:gd name="adj4" fmla="val 83218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319" name="Text Box 4"/>
            <p:cNvSpPr txBox="1">
              <a:spLocks noChangeArrowheads="1"/>
            </p:cNvSpPr>
            <p:nvPr/>
          </p:nvSpPr>
          <p:spPr bwMode="auto">
            <a:xfrm>
              <a:off x="913574" y="2016653"/>
              <a:ext cx="2820095" cy="2549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0"/>
                <a:t>He was a reformer, but also supported terror as a way to maintain order. </a:t>
              </a:r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91000" y="2235738"/>
            <a:ext cx="4724400" cy="39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 dirty="0" smtClean="0"/>
              <a:t>Promoted </a:t>
            </a:r>
            <a:r>
              <a:rPr lang="en-US" b="0" dirty="0"/>
              <a:t>religious tolerance</a:t>
            </a:r>
          </a:p>
          <a:p>
            <a:pPr marL="228600" indent="-228600" eaLnBrk="0" hangingPunct="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 dirty="0"/>
              <a:t>Tried to abolish slavery</a:t>
            </a:r>
          </a:p>
          <a:p>
            <a:pPr marL="228600" indent="-228600" eaLnBrk="0" hangingPunct="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 dirty="0" smtClean="0"/>
              <a:t>Believed in general will above all</a:t>
            </a:r>
            <a:r>
              <a:rPr lang="en-US" b="0" dirty="0" smtClean="0"/>
              <a:t>. Rousseau </a:t>
            </a:r>
            <a:endParaRPr lang="en-US" b="0" dirty="0" smtClean="0"/>
          </a:p>
          <a:p>
            <a:pPr marL="228600" indent="-228600" eaLnBrk="0" hangingPunct="0">
              <a:spcAft>
                <a:spcPct val="60000"/>
              </a:spcAft>
              <a:buFont typeface="Times" pitchFamily="2" charset="0"/>
              <a:buChar char="•"/>
            </a:pPr>
            <a:r>
              <a:rPr lang="en-US" b="0" dirty="0" smtClean="0"/>
              <a:t>Arrested </a:t>
            </a:r>
            <a:r>
              <a:rPr lang="en-US" b="0" dirty="0"/>
              <a:t>and tried all those who threatened the </a:t>
            </a:r>
            <a:r>
              <a:rPr lang="en-US" b="0" dirty="0" smtClean="0"/>
              <a:t>revolution</a:t>
            </a:r>
          </a:p>
          <a:p>
            <a:pPr marL="228600" indent="-228600" eaLnBrk="0" hangingPunct="0">
              <a:spcAft>
                <a:spcPct val="60000"/>
              </a:spcAft>
              <a:buFont typeface="Times" pitchFamily="2" charset="0"/>
              <a:buChar char="•"/>
            </a:pPr>
            <a:endParaRPr lang="en-US" sz="2000" b="0" dirty="0"/>
          </a:p>
          <a:p>
            <a:pPr marL="228600" indent="-228600">
              <a:spcBef>
                <a:spcPct val="50000"/>
              </a:spcBef>
            </a:pPr>
            <a:endParaRPr lang="en-US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33CC"/>
                </a:solidFill>
              </a:rPr>
              <a:t>Nearly 300,000 people were arrested and 17,000 executed by</a:t>
            </a:r>
            <a:r>
              <a:rPr lang="en-US" sz="2000" b="0"/>
              <a:t> </a:t>
            </a:r>
            <a:r>
              <a:rPr lang="en-US" sz="2000">
                <a:solidFill>
                  <a:srgbClr val="FF0000"/>
                </a:solidFill>
              </a:rPr>
              <a:t>guillotine</a:t>
            </a:r>
            <a:r>
              <a:rPr lang="en-US" sz="2000" b="0"/>
              <a:t> </a:t>
            </a:r>
            <a:r>
              <a:rPr lang="en-US" sz="2000" b="0">
                <a:solidFill>
                  <a:srgbClr val="0033CC"/>
                </a:solidFill>
              </a:rPr>
              <a:t>for opposing the revolution.</a:t>
            </a:r>
            <a:r>
              <a:rPr lang="en-US" sz="2000" b="0"/>
              <a:t> The </a:t>
            </a:r>
            <a:r>
              <a:rPr lang="en-US" sz="2000">
                <a:solidFill>
                  <a:srgbClr val="FF0000"/>
                </a:solidFill>
              </a:rPr>
              <a:t>Reign of Terror </a:t>
            </a:r>
            <a:r>
              <a:rPr lang="en-US" sz="2000" b="0"/>
              <a:t>continued until Robespierre himself was executed in 1794. </a:t>
            </a:r>
            <a:endParaRPr lang="en-US"/>
          </a:p>
        </p:txBody>
      </p:sp>
      <p:sp>
        <p:nvSpPr>
          <p:cNvPr id="2" name="Title 6"/>
          <p:cNvSpPr>
            <a:spLocks/>
          </p:cNvSpPr>
          <p:nvPr/>
        </p:nvSpPr>
        <p:spPr bwMode="auto">
          <a:xfrm>
            <a:off x="457200" y="1219200"/>
            <a:ext cx="8077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 dirty="0" err="1"/>
              <a:t>Maximilien</a:t>
            </a:r>
            <a:r>
              <a:rPr lang="en-US" b="0" dirty="0"/>
              <a:t> </a:t>
            </a:r>
            <a:r>
              <a:rPr lang="en-US" dirty="0">
                <a:solidFill>
                  <a:srgbClr val="FF0000"/>
                </a:solidFill>
              </a:rPr>
              <a:t>Robespierre</a:t>
            </a:r>
            <a:r>
              <a:rPr lang="en-US" b="0" dirty="0"/>
              <a:t> </a:t>
            </a:r>
            <a:r>
              <a:rPr lang="en-US" b="0" dirty="0" smtClean="0"/>
              <a:t>(the Incorruptible) became </a:t>
            </a:r>
            <a:r>
              <a:rPr lang="en-US" b="0" dirty="0"/>
              <a:t>the leader of the Committee of Public Safety.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  <p:bldP spid="133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38200" y="2514600"/>
            <a:ext cx="7848600" cy="2133600"/>
          </a:xfrm>
          <a:ln/>
        </p:spPr>
        <p:txBody>
          <a:bodyPr/>
          <a:lstStyle/>
          <a:p>
            <a:pPr marL="52388" indent="-52388">
              <a:spcBef>
                <a:spcPct val="0"/>
              </a:spcBef>
              <a:spcAft>
                <a:spcPts val="1400"/>
              </a:spcAft>
            </a:pPr>
            <a:r>
              <a:rPr lang="en-US" sz="2200">
                <a:latin typeface="Verdana" pitchFamily="34" charset="0"/>
              </a:rPr>
              <a:t>The Constitution created a five-man Directory and a two-house legislature. The Directory:</a:t>
            </a:r>
          </a:p>
          <a:p>
            <a:pPr marL="52388" indent="-52388">
              <a:spcBef>
                <a:spcPct val="0"/>
              </a:spcBef>
              <a:spcAft>
                <a:spcPts val="14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  Made peace with Prussia and Spain</a:t>
            </a:r>
          </a:p>
          <a:p>
            <a:pPr marL="52388" indent="-52388">
              <a:spcBef>
                <a:spcPct val="0"/>
              </a:spcBef>
              <a:spcAft>
                <a:spcPts val="14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  Continued the war with Austria and Great Britain</a:t>
            </a:r>
          </a:p>
          <a:p>
            <a:pPr marL="52388" indent="-52388">
              <a:spcBef>
                <a:spcPct val="0"/>
              </a:spcBef>
              <a:spcAft>
                <a:spcPts val="1400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  Created a constitutional monarchy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762000" y="4953000"/>
            <a:ext cx="8001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The Directory was corrupt and did not solve problems such as rising bread prices. They appointed </a:t>
            </a:r>
            <a:r>
              <a:rPr lang="en-US">
                <a:solidFill>
                  <a:srgbClr val="FF0000"/>
                </a:solidFill>
              </a:rPr>
              <a:t>Napoleon</a:t>
            </a:r>
            <a:r>
              <a:rPr lang="en-US" b="0"/>
              <a:t> Bonaparte, a popular military hero, to rule France.</a:t>
            </a:r>
          </a:p>
        </p:txBody>
      </p:sp>
      <p:sp>
        <p:nvSpPr>
          <p:cNvPr id="14342" name="Title 1"/>
          <p:cNvSpPr>
            <a:spLocks/>
          </p:cNvSpPr>
          <p:nvPr/>
        </p:nvSpPr>
        <p:spPr bwMode="auto">
          <a:xfrm>
            <a:off x="838200" y="12954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In reaction to the Reign of Terror, moderates produced the Constitution of 1795.</a:t>
            </a:r>
            <a:r>
              <a:rPr lang="en-US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371600" y="2362200"/>
            <a:ext cx="6858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Content Placeholder 6"/>
          <p:cNvSpPr>
            <a:spLocks noGrp="1"/>
          </p:cNvSpPr>
          <p:nvPr>
            <p:ph idx="4294967295"/>
          </p:nvPr>
        </p:nvSpPr>
        <p:spPr>
          <a:xfrm>
            <a:off x="838200" y="2514600"/>
            <a:ext cx="7848600" cy="2590800"/>
          </a:xfrm>
          <a:ln/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The term </a:t>
            </a:r>
            <a:r>
              <a:rPr lang="en-US" sz="2200" i="1">
                <a:solidFill>
                  <a:srgbClr val="0033CC"/>
                </a:solidFill>
                <a:latin typeface="Verdana" pitchFamily="34" charset="0"/>
              </a:rPr>
              <a:t>citizen</a:t>
            </a:r>
            <a:r>
              <a:rPr lang="en-US" sz="2200">
                <a:latin typeface="Verdana" pitchFamily="34" charset="0"/>
              </a:rPr>
              <a:t> applied to people of all social classes.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Elaborate fashions gave way to simple clothing.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Nationalism</a:t>
            </a:r>
            <a:r>
              <a:rPr lang="en-US" sz="2200">
                <a:latin typeface="Verdana" pitchFamily="34" charset="0"/>
              </a:rPr>
              <a:t> rose throughout France. Troops in </a:t>
            </a: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Marseilles</a:t>
            </a:r>
            <a:r>
              <a:rPr lang="en-US" sz="2200">
                <a:latin typeface="Verdana" pitchFamily="34" charset="0"/>
              </a:rPr>
              <a:t> marched to a rousing song that would later become the French national anthem.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>
                <a:solidFill>
                  <a:srgbClr val="0033CC"/>
                </a:solidFill>
                <a:latin typeface="Verdana" pitchFamily="34" charset="0"/>
              </a:rPr>
              <a:t>State schools </a:t>
            </a:r>
            <a:r>
              <a:rPr lang="en-US" sz="2200">
                <a:latin typeface="Verdana" pitchFamily="34" charset="0"/>
              </a:rPr>
              <a:t>replaced religious ones.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>
                <a:latin typeface="Verdana" pitchFamily="34" charset="0"/>
              </a:rPr>
              <a:t>Social systems were organized to </a:t>
            </a:r>
            <a:r>
              <a:rPr lang="en-US" sz="2200">
                <a:solidFill>
                  <a:srgbClr val="0033CC"/>
                </a:solidFill>
                <a:latin typeface="Verdana" pitchFamily="34" charset="0"/>
              </a:rPr>
              <a:t>help the poor, old soldiers, and war widows.</a:t>
            </a:r>
          </a:p>
        </p:txBody>
      </p:sp>
      <p:sp>
        <p:nvSpPr>
          <p:cNvPr id="15365" name="Title 5"/>
          <p:cNvSpPr>
            <a:spLocks/>
          </p:cNvSpPr>
          <p:nvPr/>
        </p:nvSpPr>
        <p:spPr bwMode="auto">
          <a:xfrm>
            <a:off x="838200" y="1431925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By 1799, France had changed dramatically from the country of Louis XVI and his court.</a:t>
            </a: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The Age of Napoleon </a:t>
            </a:r>
            <a:b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  <a:t>Section 4</a:t>
            </a:r>
            <a:br>
              <a:rPr lang="en-US" sz="2800" dirty="0" smtClean="0">
                <a:solidFill>
                  <a:srgbClr val="000000"/>
                </a:solidFill>
                <a:latin typeface="Verdana" pitchFamily="34" charset="0"/>
              </a:rPr>
            </a:b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4" name="Picture 6" descr="91726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513" y="2286000"/>
            <a:ext cx="320833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9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82575" indent="-282575"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Tennis Court Oath</a:t>
            </a:r>
            <a:r>
              <a:rPr lang="en-US" sz="220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 b="1" smtClean="0">
                <a:latin typeface="Verdana" pitchFamily="34" charset="0"/>
              </a:rPr>
              <a:t>–</a:t>
            </a:r>
            <a:r>
              <a:rPr lang="en-US" sz="2200" smtClean="0">
                <a:latin typeface="Verdana" pitchFamily="34" charset="0"/>
              </a:rPr>
              <a:t> an oath taken by the members of the National Assembly to meet wherever the circumstances might require until they had created a constitution</a:t>
            </a:r>
          </a:p>
          <a:p>
            <a:pPr marL="282575" indent="-282575">
              <a:spcBef>
                <a:spcPct val="0"/>
              </a:spcBef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Bastille</a:t>
            </a:r>
            <a:r>
              <a:rPr lang="en-US" sz="2200" smtClean="0">
                <a:latin typeface="Verdana" pitchFamily="34" charset="0"/>
              </a:rPr>
              <a:t> </a:t>
            </a:r>
            <a:r>
              <a:rPr lang="en-US" sz="2200" b="1" smtClean="0">
                <a:latin typeface="Verdana" pitchFamily="34" charset="0"/>
              </a:rPr>
              <a:t>–</a:t>
            </a:r>
            <a:r>
              <a:rPr lang="en-US" sz="2200" smtClean="0">
                <a:latin typeface="Verdana" pitchFamily="34" charset="0"/>
              </a:rPr>
              <a:t> fortress in Paris used as a prison; French Revolution began when Parisians stormed it in 1789</a:t>
            </a:r>
          </a:p>
        </p:txBody>
      </p:sp>
      <p:sp>
        <p:nvSpPr>
          <p:cNvPr id="11266" name="Title 8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r>
              <a:rPr lang="en-US"/>
              <a:t> </a:t>
            </a:r>
            <a:r>
              <a:rPr lang="en-US" sz="1800" b="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>
              <a:latin typeface="Arial" pitchFamily="34" charset="0"/>
            </a:endParaRPr>
          </a:p>
        </p:txBody>
      </p:sp>
      <p:sp>
        <p:nvSpPr>
          <p:cNvPr id="3075" name="Content Placeholder 5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848600" cy="4297363"/>
          </a:xfrm>
        </p:spPr>
        <p:txBody>
          <a:bodyPr/>
          <a:lstStyle/>
          <a:p>
            <a:pPr marL="273050" indent="-27305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Understand Napoleon’s rise to power and why the French strongly supported him.</a:t>
            </a:r>
          </a:p>
          <a:p>
            <a:pPr marL="273050" indent="-27305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Explain how Napoleon built an empire and what challenges the empire faced.</a:t>
            </a:r>
          </a:p>
          <a:p>
            <a:pPr marL="273050" indent="-27305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Analyze the events that led to Napoleon’s downfall.</a:t>
            </a:r>
          </a:p>
          <a:p>
            <a:pPr marL="273050" indent="-27305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Outline how the Congress of Vienna tried to create a lasting peace.</a:t>
            </a:r>
          </a:p>
          <a:p>
            <a:pPr marL="273050" indent="-273050">
              <a:spcBef>
                <a:spcPct val="0"/>
              </a:spcBef>
              <a:spcAft>
                <a:spcPts val="1588"/>
              </a:spcAft>
            </a:pPr>
            <a:endParaRPr lang="en-US" sz="2200" smtClean="0">
              <a:latin typeface="Verdana" pitchFamily="34" charset="0"/>
            </a:endParaRPr>
          </a:p>
          <a:p>
            <a:pPr marL="273050" indent="-273050">
              <a:spcBef>
                <a:spcPct val="0"/>
              </a:spcBef>
              <a:spcAft>
                <a:spcPts val="1588"/>
              </a:spcAft>
            </a:pPr>
            <a:endParaRPr lang="en-US" sz="2200" smtClean="0">
              <a:latin typeface="Verdana" pitchFamily="34" charset="0"/>
            </a:endParaRPr>
          </a:p>
        </p:txBody>
      </p:sp>
      <p:sp>
        <p:nvSpPr>
          <p:cNvPr id="3076" name="Title 4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Objectives</a:t>
            </a: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plebiscite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 popular vote by ballot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Napoleonic Code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the code of laws created under Napoleon that embodied enlightenment principles of equality, tolerance, and freedom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annex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add territory to an existing state, country, or empire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Continental System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 form of economic warfare that closed European ports to British goods; the foreign policy in which Europe adopted Napoleon’s reforms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</a:pPr>
            <a:endParaRPr lang="en-US" sz="2200" smtClean="0">
              <a:latin typeface="Verdana" pitchFamily="34" charset="0"/>
            </a:endParaRPr>
          </a:p>
        </p:txBody>
      </p:sp>
      <p:sp>
        <p:nvSpPr>
          <p:cNvPr id="4099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r>
              <a:rPr lang="en-US" b="0" u="sng"/>
              <a:t/>
            </a:r>
            <a:br>
              <a:rPr lang="en-US" b="0" u="sng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guerrilla warfare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 form of warfare using hit-and-run raids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scorched-earth policy </a:t>
            </a:r>
            <a:r>
              <a:rPr lang="en-US" sz="2200" smtClean="0">
                <a:latin typeface="Verdana" pitchFamily="34" charset="0"/>
              </a:rPr>
              <a:t>– when the movement of an army includes burning crops and villages to make it difficult for the enemy to follow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abdicate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step down from power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Congress of Vienna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 meeting of heads of state within Europe after Waterloo to restore stability and order in Europe</a:t>
            </a:r>
            <a:endParaRPr lang="en-US" sz="1300" smtClean="0"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</a:pPr>
            <a:endParaRPr lang="en-US" sz="1300" smtClean="0">
              <a:latin typeface="Verdana" pitchFamily="34" charset="0"/>
            </a:endParaRPr>
          </a:p>
        </p:txBody>
      </p:sp>
      <p:sp>
        <p:nvSpPr>
          <p:cNvPr id="5123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r>
              <a:rPr lang="en-US" sz="2400" b="0"/>
              <a:t> </a:t>
            </a:r>
            <a:r>
              <a:rPr lang="en-US" sz="1800" b="0"/>
              <a:t>(continued)</a:t>
            </a:r>
            <a:r>
              <a:rPr lang="en-US" sz="2400" b="0" u="sng"/>
              <a:t/>
            </a:r>
            <a:br>
              <a:rPr lang="en-US" sz="2400" b="0" u="sng"/>
            </a:b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838200" y="1828800"/>
            <a:ext cx="7467600" cy="4297363"/>
          </a:xfrm>
        </p:spPr>
        <p:txBody>
          <a:bodyPr/>
          <a:lstStyle/>
          <a:p>
            <a:pPr marL="228600" indent="-228600">
              <a:lnSpc>
                <a:spcPct val="11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legitimacy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principle by which monarchies that had been unseated by the French Revolution or Napoleon were restored</a:t>
            </a:r>
            <a:r>
              <a:rPr lang="en-US" sz="220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marL="228600" indent="-228600">
              <a:lnSpc>
                <a:spcPct val="11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Concert of Europe </a:t>
            </a:r>
            <a:r>
              <a:rPr lang="en-US" sz="2200" smtClean="0">
                <a:latin typeface="Verdana" pitchFamily="34" charset="0"/>
              </a:rPr>
              <a:t>–</a:t>
            </a:r>
            <a:r>
              <a:rPr lang="en-US" sz="2200" b="1" smtClean="0">
                <a:latin typeface="Verdana" pitchFamily="34" charset="0"/>
              </a:rPr>
              <a:t> </a:t>
            </a:r>
            <a:r>
              <a:rPr lang="en-US" sz="2200" smtClean="0">
                <a:latin typeface="Verdana" pitchFamily="34" charset="0"/>
              </a:rPr>
              <a:t>a system in which the powers of Europe met periodically to discuss any problems affecting the peace in Europe</a:t>
            </a:r>
            <a:endParaRPr lang="en-US" sz="1300" smtClean="0">
              <a:latin typeface="Verdana" pitchFamily="34" charset="0"/>
            </a:endParaRPr>
          </a:p>
        </p:txBody>
      </p:sp>
      <p:sp>
        <p:nvSpPr>
          <p:cNvPr id="6147" name="Title 3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u="sng"/>
              <a:t>Terms and People</a:t>
            </a:r>
            <a:r>
              <a:rPr lang="en-US" sz="2400" b="0"/>
              <a:t> </a:t>
            </a:r>
            <a:r>
              <a:rPr lang="en-US" sz="1800" b="0"/>
              <a:t>(continued)</a:t>
            </a:r>
            <a:r>
              <a:rPr lang="en-US" sz="2400" b="0" u="sng"/>
              <a:t/>
            </a:r>
            <a:br>
              <a:rPr lang="en-US" sz="2400" b="0" u="sng"/>
            </a:b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1295400" y="2971800"/>
            <a:ext cx="73136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216025" y="1493838"/>
            <a:ext cx="73183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Explain Napoleon’s rise to power in Europe, his subsequent defeat, and how the outcome still affects Europe today.</a:t>
            </a:r>
          </a:p>
        </p:txBody>
      </p:sp>
      <p:pic>
        <p:nvPicPr>
          <p:cNvPr id="7172" name="Picture 15" descr="HSUS09_EQ_logo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612900"/>
            <a:ext cx="5984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216025" y="2743200"/>
            <a:ext cx="73183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588"/>
              </a:spcAft>
            </a:pPr>
            <a:r>
              <a:rPr lang="en-US" b="0"/>
              <a:t>Napoleon rose to power in the midst of near-chaos in France. His successes on the battlefield along with his strong governmental control encouraged a French nationalism that brought Europe to its knees.</a:t>
            </a:r>
          </a:p>
          <a:p>
            <a:pPr>
              <a:spcAft>
                <a:spcPts val="1588"/>
              </a:spcAft>
            </a:pPr>
            <a:r>
              <a:rPr lang="en-US" b="0">
                <a:solidFill>
                  <a:srgbClr val="0033CC"/>
                </a:solidFill>
              </a:rPr>
              <a:t>Napoleon’s laws were spread throughout Europe during the expansion and remain important in many countries today.</a:t>
            </a:r>
            <a:r>
              <a:rPr lang="en-US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00075" y="1571625"/>
            <a:ext cx="7924800" cy="4600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33" name="Group 17"/>
          <p:cNvGraphicFramePr>
            <a:graphicFrameLocks noGrp="1"/>
          </p:cNvGraphicFramePr>
          <p:nvPr/>
        </p:nvGraphicFramePr>
        <p:xfrm>
          <a:off x="676275" y="1579563"/>
          <a:ext cx="7772400" cy="4556443"/>
        </p:xfrm>
        <a:graphic>
          <a:graphicData uri="http://schemas.openxmlformats.org/drawingml/2006/table">
            <a:tbl>
              <a:tblPr/>
              <a:tblGrid>
                <a:gridCol w="1144588"/>
                <a:gridCol w="6627812"/>
              </a:tblGrid>
              <a:tr h="12112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Napoleon Bonaparte was a military hero who rose quickly through the army. He favored republican rule and the Jacobins.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pPr marL="228600" marR="0" lvl="0" indent="-219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1793</a:t>
                      </a:r>
                    </a:p>
                    <a:p>
                      <a:pPr marL="228600" marR="0" lvl="0" indent="-219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228600" marR="0" lvl="0" indent="-219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Drove British forces from Toulon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Won victories against the Austrians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Captured most of northern Italy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1798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Lost in Egypt, but hid news of his worst losses by censoring the press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1799</a:t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" pitchFamily="1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Overthrew the Directory and set up a three-man governing board known as </a:t>
                      </a:r>
                      <a:b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Consulate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533400" y="2286000"/>
            <a:ext cx="4114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Tx/>
              <a:buChar char="•"/>
            </a:pPr>
            <a:r>
              <a:rPr lang="en-US" b="0"/>
              <a:t>In 1802, Napoleon became consul for life.</a:t>
            </a:r>
          </a:p>
          <a:p>
            <a:pPr marL="227013" indent="-227013">
              <a:buFontTx/>
              <a:buChar char="•"/>
            </a:pPr>
            <a:endParaRPr lang="en-US" b="0"/>
          </a:p>
          <a:p>
            <a:pPr marL="227013" indent="-227013">
              <a:buFontTx/>
              <a:buChar char="•"/>
            </a:pPr>
            <a:r>
              <a:rPr lang="en-US" b="0"/>
              <a:t>Two years later, he crowned himself Emperor of the French.</a:t>
            </a:r>
          </a:p>
          <a:p>
            <a:pPr marL="227013" indent="-227013">
              <a:buFontTx/>
              <a:buChar char="•"/>
            </a:pPr>
            <a:endParaRPr lang="en-US" b="0"/>
          </a:p>
          <a:p>
            <a:pPr marL="227013" indent="-227013">
              <a:buFontTx/>
              <a:buChar char="•"/>
            </a:pPr>
            <a:r>
              <a:rPr lang="en-US" b="0"/>
              <a:t>At each step, Napoleon had held a </a:t>
            </a:r>
            <a:r>
              <a:rPr lang="en-US">
                <a:solidFill>
                  <a:srgbClr val="FF0000"/>
                </a:solidFill>
              </a:rPr>
              <a:t>plebiscite</a:t>
            </a:r>
            <a:r>
              <a:rPr lang="en-US" b="0"/>
              <a:t> and been strongly supported by the French people.</a:t>
            </a:r>
          </a:p>
        </p:txBody>
      </p:sp>
      <p:sp>
        <p:nvSpPr>
          <p:cNvPr id="9219" name="Title 1"/>
          <p:cNvSpPr>
            <a:spLocks/>
          </p:cNvSpPr>
          <p:nvPr/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When Napoleon helped create the Consulate, </a:t>
            </a:r>
            <a:br>
              <a:rPr lang="en-US"/>
            </a:br>
            <a:r>
              <a:rPr lang="en-US"/>
              <a:t>he became First Consul.</a:t>
            </a:r>
          </a:p>
        </p:txBody>
      </p:sp>
      <p:pic>
        <p:nvPicPr>
          <p:cNvPr id="9223" name="Picture 7" descr="917267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208338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581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Controlled prices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Encouraged industry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Built roads and canals</a:t>
            </a:r>
          </a:p>
          <a:p>
            <a:pPr marL="228600" indent="-228600" eaLnBrk="0" hangingPunct="0">
              <a:spcAft>
                <a:spcPts val="1588"/>
              </a:spcAft>
              <a:buFont typeface="Times" pitchFamily="2" charset="0"/>
              <a:buChar char="•"/>
            </a:pPr>
            <a:r>
              <a:rPr lang="en-US" b="0"/>
              <a:t>Set up public schools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 rot="10800000" flipH="1">
            <a:off x="533400" y="1143000"/>
            <a:ext cx="3124200" cy="2971800"/>
          </a:xfrm>
          <a:prstGeom prst="upArrowCallout">
            <a:avLst>
              <a:gd name="adj1" fmla="val 21785"/>
              <a:gd name="adj2" fmla="val 16967"/>
              <a:gd name="adj3" fmla="val 15787"/>
              <a:gd name="adj4" fmla="val 8360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3400" y="1360488"/>
            <a:ext cx="3124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Napoleon restored order and prosperity and strengthened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the central government. He: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0800000" flipH="1">
            <a:off x="4800600" y="1174750"/>
            <a:ext cx="3581400" cy="2044700"/>
          </a:xfrm>
          <a:prstGeom prst="upArrowCallout">
            <a:avLst>
              <a:gd name="adj1" fmla="val 21781"/>
              <a:gd name="adj2" fmla="val 16964"/>
              <a:gd name="adj3" fmla="val 15787"/>
              <a:gd name="adj4" fmla="val 8360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89500" y="1371600"/>
            <a:ext cx="312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</a:rPr>
              <a:t>His policies gained him support among all social classes. He: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3219450"/>
            <a:ext cx="4572000" cy="357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spcAft>
                <a:spcPts val="1588"/>
              </a:spcAft>
              <a:buFont typeface="Times" pitchFamily="1" charset="0"/>
              <a:buChar char="•"/>
              <a:defRPr/>
            </a:pPr>
            <a:r>
              <a:rPr lang="en-US" b="0" dirty="0">
                <a:ea typeface="+mn-ea"/>
                <a:cs typeface="Arial" pitchFamily="34" charset="0"/>
              </a:rPr>
              <a:t>Made peace with the Church</a:t>
            </a:r>
          </a:p>
          <a:p>
            <a:pPr marL="228600" indent="-228600">
              <a:spcAft>
                <a:spcPts val="1588"/>
              </a:spcAft>
              <a:buFont typeface="Times" pitchFamily="1" charset="0"/>
              <a:buChar char="•"/>
              <a:defRPr/>
            </a:pPr>
            <a:r>
              <a:rPr lang="en-US" b="0" dirty="0">
                <a:ea typeface="+mn-ea"/>
                <a:cs typeface="Arial" pitchFamily="34" charset="0"/>
              </a:rPr>
              <a:t>Encouraged émigrés to return</a:t>
            </a:r>
          </a:p>
          <a:p>
            <a:pPr marL="228600" indent="-228600">
              <a:spcAft>
                <a:spcPts val="1588"/>
              </a:spcAft>
              <a:buFont typeface="Times" pitchFamily="1" charset="0"/>
              <a:buChar char="•"/>
              <a:defRPr/>
            </a:pPr>
            <a:r>
              <a:rPr lang="en-US" b="0" dirty="0">
                <a:ea typeface="+mn-ea"/>
                <a:cs typeface="Arial" pitchFamily="34" charset="0"/>
              </a:rPr>
              <a:t>Recognized peasants’ right </a:t>
            </a:r>
            <a:br>
              <a:rPr lang="en-US" b="0" dirty="0">
                <a:ea typeface="+mn-ea"/>
                <a:cs typeface="Arial" pitchFamily="34" charset="0"/>
              </a:rPr>
            </a:br>
            <a:r>
              <a:rPr lang="en-US" b="0" dirty="0">
                <a:ea typeface="+mn-ea"/>
                <a:cs typeface="Arial" pitchFamily="34" charset="0"/>
              </a:rPr>
              <a:t>to lands they had gained</a:t>
            </a:r>
          </a:p>
          <a:p>
            <a:pPr marL="228600" indent="-228600">
              <a:spcAft>
                <a:spcPts val="1588"/>
              </a:spcAft>
              <a:buFont typeface="Times" pitchFamily="1" charset="0"/>
              <a:buChar char="•"/>
              <a:defRPr/>
            </a:pPr>
            <a:r>
              <a:rPr lang="en-US" b="0" dirty="0">
                <a:ea typeface="+mn-ea"/>
                <a:cs typeface="Arial" pitchFamily="34" charset="0"/>
              </a:rPr>
              <a:t>Opened jobs to all based on talent</a:t>
            </a:r>
            <a:endParaRPr lang="en-US" dirty="0">
              <a:ea typeface="+mn-ea"/>
              <a:cs typeface="Arial" pitchFamily="34" charset="0"/>
            </a:endParaRPr>
          </a:p>
          <a:p>
            <a:pPr>
              <a:defRPr/>
            </a:pPr>
            <a:endParaRPr lang="en-US" dirty="0"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archment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0"/>
          <p:cNvSpPr txBox="1">
            <a:spLocks noChangeArrowheads="1"/>
          </p:cNvSpPr>
          <p:nvPr/>
        </p:nvSpPr>
        <p:spPr bwMode="auto">
          <a:xfrm>
            <a:off x="1752600" y="3090863"/>
            <a:ext cx="226536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u="sng"/>
              <a:t>Napoleonic Code</a:t>
            </a:r>
          </a:p>
          <a:p>
            <a:pPr marL="228600" lvl="1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/>
              <a:t>Equality of all male citizens before the law</a:t>
            </a:r>
          </a:p>
          <a:p>
            <a:pPr marL="228600" lvl="1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/>
              <a:t>Religious toleration</a:t>
            </a:r>
          </a:p>
          <a:p>
            <a:pPr marL="228600" lvl="1" indent="-1143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0"/>
              <a:t>Abolition of feudalism</a:t>
            </a:r>
          </a:p>
        </p:txBody>
      </p:sp>
      <p:sp>
        <p:nvSpPr>
          <p:cNvPr id="11268" name="Content Placeholder 6"/>
          <p:cNvSpPr>
            <a:spLocks noGrp="1"/>
          </p:cNvSpPr>
          <p:nvPr>
            <p:ph idx="4294967295"/>
          </p:nvPr>
        </p:nvSpPr>
        <p:spPr>
          <a:xfrm>
            <a:off x="4800600" y="2633663"/>
            <a:ext cx="3505200" cy="2260600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The code embodied Enlightenment principles.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But women lost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most of their rights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of citizenship.</a:t>
            </a:r>
            <a:endParaRPr lang="en-US" sz="1300" smtClean="0"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</a:pPr>
            <a:endParaRPr lang="en-US" sz="1300" smtClean="0">
              <a:latin typeface="Verdana" pitchFamily="34" charset="0"/>
            </a:endParaRPr>
          </a:p>
        </p:txBody>
      </p:sp>
      <p:sp>
        <p:nvSpPr>
          <p:cNvPr id="11269" name="Title 5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His most lasting reform was a new code of laws known as the </a:t>
            </a:r>
            <a:r>
              <a:rPr lang="en-US">
                <a:solidFill>
                  <a:srgbClr val="FF0000"/>
                </a:solidFill>
              </a:rPr>
              <a:t>Napoleonic Code.</a:t>
            </a: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WH-Ch18_S4_Napoleo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4267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Content Placeholder 2"/>
          <p:cNvSpPr>
            <a:spLocks noGrp="1"/>
          </p:cNvSpPr>
          <p:nvPr>
            <p:ph idx="4294967295"/>
          </p:nvPr>
        </p:nvSpPr>
        <p:spPr>
          <a:xfrm>
            <a:off x="5181600" y="2181225"/>
            <a:ext cx="3581400" cy="3916363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ct val="17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Verdana" pitchFamily="34" charset="0"/>
              </a:rPr>
              <a:t>France</a:t>
            </a:r>
            <a:r>
              <a:rPr lang="en-US" sz="2200" b="1" dirty="0" smtClean="0">
                <a:latin typeface="Verdana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  <a:t>annexed </a:t>
            </a:r>
            <a:r>
              <a:rPr lang="en-US" sz="2200" dirty="0" smtClean="0">
                <a:latin typeface="Verdana" pitchFamily="34" charset="0"/>
              </a:rPr>
              <a:t>the Netherlands, Belgium, and parts of Italy and Germany.</a:t>
            </a:r>
          </a:p>
          <a:p>
            <a:pPr marL="342900" indent="-342900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Verdana" pitchFamily="34" charset="0"/>
              </a:rPr>
              <a:t>Napoleon cut Prussian territory </a:t>
            </a:r>
            <a:br>
              <a:rPr lang="en-US" sz="2200" dirty="0" smtClean="0">
                <a:latin typeface="Verdana" pitchFamily="34" charset="0"/>
              </a:rPr>
            </a:br>
            <a:r>
              <a:rPr lang="en-US" sz="2200" dirty="0" smtClean="0">
                <a:latin typeface="Verdana" pitchFamily="34" charset="0"/>
              </a:rPr>
              <a:t>in half and abolished the Holy Roman Empire.</a:t>
            </a:r>
          </a:p>
          <a:p>
            <a:pPr marL="342900" indent="-342900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Verdana" pitchFamily="34" charset="0"/>
              </a:rPr>
              <a:t>He placed his own relatives on some European thrones.</a:t>
            </a:r>
          </a:p>
          <a:p>
            <a:pPr marL="228600" indent="-228600">
              <a:spcBef>
                <a:spcPct val="0"/>
              </a:spcBef>
              <a:spcAft>
                <a:spcPct val="40000"/>
              </a:spcAft>
              <a:buFont typeface="Times" pitchFamily="1" charset="0"/>
              <a:buNone/>
              <a:defRPr/>
            </a:pPr>
            <a:endParaRPr lang="en-US" sz="1200" dirty="0" smtClean="0"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1" charset="0"/>
              <a:buNone/>
              <a:defRPr/>
            </a:pPr>
            <a:endParaRPr lang="en-US" sz="1200" dirty="0" smtClean="0">
              <a:latin typeface="Verdana" pitchFamily="34" charset="0"/>
            </a:endParaRPr>
          </a:p>
        </p:txBody>
      </p:sp>
      <p:sp>
        <p:nvSpPr>
          <p:cNvPr id="12292" name="Title 1"/>
          <p:cNvSpPr>
            <a:spLocks/>
          </p:cNvSpPr>
          <p:nvPr/>
        </p:nvSpPr>
        <p:spPr bwMode="auto">
          <a:xfrm>
            <a:off x="4572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From 1804 to 1812, Napoleon successfully </a:t>
            </a:r>
            <a:br>
              <a:rPr lang="en-US"/>
            </a:br>
            <a:r>
              <a:rPr lang="en-US"/>
              <a:t>battled most of Europe and created an empire.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2"/>
          <p:cNvSpPr>
            <a:spLocks noChangeArrowheads="1"/>
          </p:cNvSpPr>
          <p:nvPr/>
        </p:nvSpPr>
        <p:spPr bwMode="auto">
          <a:xfrm>
            <a:off x="1371600" y="3048000"/>
            <a:ext cx="7467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1143000" y="1704975"/>
            <a:ext cx="716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What led to the storming of the Bastille, and therefore, to the start of the French Revolution?</a:t>
            </a:r>
            <a:endParaRPr lang="en-US"/>
          </a:p>
        </p:txBody>
      </p:sp>
      <p:pic>
        <p:nvPicPr>
          <p:cNvPr id="13315" name="Picture 15" descr="HSUS09_EQ_logo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822450"/>
            <a:ext cx="558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3048000"/>
            <a:ext cx="71628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588"/>
              </a:spcAft>
            </a:pPr>
            <a:r>
              <a:rPr lang="en-US" b="0"/>
              <a:t>A volatile atmosphere in France resulted from </a:t>
            </a:r>
            <a:br>
              <a:rPr lang="en-US" b="0"/>
            </a:br>
            <a:r>
              <a:rPr lang="en-US" b="0"/>
              <a:t>a widespread famine and the influence of reformers inspired by Enlightenment ideas.</a:t>
            </a:r>
            <a:endParaRPr lang="en-US" b="0">
              <a:solidFill>
                <a:srgbClr val="0033CC"/>
              </a:solidFill>
            </a:endParaRPr>
          </a:p>
          <a:p>
            <a:pPr>
              <a:spcAft>
                <a:spcPts val="1588"/>
              </a:spcAft>
            </a:pPr>
            <a:r>
              <a:rPr lang="en-US" b="0">
                <a:solidFill>
                  <a:srgbClr val="0033CC"/>
                </a:solidFill>
              </a:rPr>
              <a:t>The situation exploded on July 14, 1789.</a:t>
            </a: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838200" y="2743200"/>
            <a:ext cx="7467600" cy="2173288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The British navy smashed the French fleet in the Battle of Trafalgar in 1805, ending Napoleon’s plans to invade Britain. 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Napoleon then imposed the </a:t>
            </a: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Continental System </a:t>
            </a:r>
            <a:r>
              <a:rPr lang="en-US" sz="2200" smtClean="0">
                <a:latin typeface="Verdana" pitchFamily="34" charset="0"/>
              </a:rPr>
              <a:t>to close European ports to British goods. 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The blockades created some hardships but Britain was able to maintain its trade routes in India and the Americas.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endParaRPr lang="en-US" sz="2200" smtClean="0">
              <a:latin typeface="Verdana" pitchFamily="34" charset="0"/>
            </a:endParaRPr>
          </a:p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endParaRPr lang="en-US" sz="2200" smtClean="0">
              <a:latin typeface="Verdana" pitchFamily="34" charset="0"/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838200" y="1600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Britain was the only major European power to remain outside of Napoleon’s empire.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6"/>
          <p:cNvSpPr>
            <a:spLocks noGrp="1"/>
          </p:cNvSpPr>
          <p:nvPr>
            <p:ph idx="4294967295"/>
          </p:nvPr>
        </p:nvSpPr>
        <p:spPr>
          <a:xfrm>
            <a:off x="838200" y="3200400"/>
            <a:ext cx="7848600" cy="2239963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In Spain, people resisted reforms that undermined the king and the Catholic Church.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Nationalism in occupied countries created revolts and patriotic resistance through </a:t>
            </a:r>
            <a:r>
              <a:rPr lang="en-US" sz="2200" b="1" smtClean="0">
                <a:solidFill>
                  <a:srgbClr val="FF0000"/>
                </a:solidFill>
                <a:latin typeface="Verdana" pitchFamily="34" charset="0"/>
              </a:rPr>
              <a:t>guerrilla warfare.</a:t>
            </a:r>
          </a:p>
          <a:p>
            <a:pPr marL="228600" indent="-228600">
              <a:spcBef>
                <a:spcPct val="0"/>
              </a:spcBef>
              <a:spcAft>
                <a:spcPts val="1588"/>
              </a:spcAft>
            </a:pPr>
            <a:endParaRPr lang="en-US" sz="1300" smtClean="0">
              <a:latin typeface="Verdana" pitchFamily="34" charset="0"/>
            </a:endParaRPr>
          </a:p>
        </p:txBody>
      </p:sp>
      <p:sp>
        <p:nvSpPr>
          <p:cNvPr id="14339" name="Title 1"/>
          <p:cNvSpPr>
            <a:spLocks/>
          </p:cNvSpPr>
          <p:nvPr/>
        </p:nvSpPr>
        <p:spPr bwMode="auto">
          <a:xfrm>
            <a:off x="838200" y="1828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Many Europeans who had welcomed the ideas </a:t>
            </a:r>
            <a:br>
              <a:rPr lang="en-US"/>
            </a:br>
            <a:r>
              <a:rPr lang="en-US"/>
              <a:t>of the French Revolution saw Napoleon and </a:t>
            </a:r>
            <a:br>
              <a:rPr lang="en-US"/>
            </a:br>
            <a:r>
              <a:rPr lang="en-US"/>
              <a:t>his army as oppressors.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57200" y="2432050"/>
            <a:ext cx="8229600" cy="3511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98" name="Group 14"/>
          <p:cNvGraphicFramePr>
            <a:graphicFrameLocks noGrp="1"/>
          </p:cNvGraphicFramePr>
          <p:nvPr/>
        </p:nvGraphicFramePr>
        <p:xfrm>
          <a:off x="558800" y="2508250"/>
          <a:ext cx="8001000" cy="351155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9" name="Title 4"/>
          <p:cNvSpPr>
            <a:spLocks/>
          </p:cNvSpPr>
          <p:nvPr/>
        </p:nvSpPr>
        <p:spPr bwMode="auto">
          <a:xfrm>
            <a:off x="457200" y="25082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0"/>
              <a:t>The tsar initially supported Napoleon but ended </a:t>
            </a:r>
            <a:br>
              <a:rPr lang="en-US" b="0"/>
            </a:br>
            <a:r>
              <a:rPr lang="en-US" b="0"/>
              <a:t>up withdrawing from the Continental System.</a:t>
            </a:r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en-US" b="0"/>
              <a:t>Faced with the brutal Russian winter, Napoleon retreated, losing most of his army. Russia, Britain, Prussia, and Austria formed an </a:t>
            </a:r>
            <a:r>
              <a:rPr lang="en-US" b="0">
                <a:solidFill>
                  <a:srgbClr val="0033CC"/>
                </a:solidFill>
              </a:rPr>
              <a:t>alliance against France.</a:t>
            </a:r>
          </a:p>
        </p:txBody>
      </p:sp>
      <p:sp>
        <p:nvSpPr>
          <p:cNvPr id="17421" name="Title 4"/>
          <p:cNvSpPr>
            <a:spLocks/>
          </p:cNvSpPr>
          <p:nvPr/>
        </p:nvSpPr>
        <p:spPr bwMode="auto">
          <a:xfrm>
            <a:off x="457200" y="34417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2400"/>
              </a:spcAft>
              <a:buClr>
                <a:schemeClr val="tx1"/>
              </a:buClr>
            </a:pPr>
            <a:r>
              <a:rPr lang="en-US" b="0"/>
              <a:t>When Napoleon attacked, the retreating Russian army used a </a:t>
            </a:r>
            <a:r>
              <a:rPr lang="en-US">
                <a:solidFill>
                  <a:srgbClr val="FF0000"/>
                </a:solidFill>
              </a:rPr>
              <a:t>scorched-earth policy</a:t>
            </a:r>
            <a:r>
              <a:rPr lang="en-US" b="0"/>
              <a:t> that made it impossible for Napoleon’s army to survive on what they left.</a:t>
            </a:r>
          </a:p>
        </p:txBody>
      </p:sp>
      <p:sp>
        <p:nvSpPr>
          <p:cNvPr id="15373" name="Title 2"/>
          <p:cNvSpPr>
            <a:spLocks/>
          </p:cNvSpPr>
          <p:nvPr/>
        </p:nvSpPr>
        <p:spPr bwMode="auto">
          <a:xfrm>
            <a:off x="457200" y="149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Napoleon’s disastrous invasion of Russia in 1812 was a turning point in the Napoleonic Wars.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7" grpId="0"/>
      <p:bldP spid="174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457700"/>
            <a:ext cx="7467600" cy="1390650"/>
            <a:chOff x="838200" y="4952999"/>
            <a:chExt cx="7467600" cy="1390507"/>
          </a:xfrm>
        </p:grpSpPr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39050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5999"/>
                </a:srgbClr>
              </a:outer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393" name="Text Box 122"/>
            <p:cNvSpPr txBox="1">
              <a:spLocks noChangeArrowheads="1"/>
            </p:cNvSpPr>
            <p:nvPr/>
          </p:nvSpPr>
          <p:spPr bwMode="auto">
            <a:xfrm>
              <a:off x="838200" y="5097447"/>
              <a:ext cx="7467600" cy="109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0"/>
                <a:t>But Napoleon returned to France in triumph </a:t>
              </a:r>
              <a:br>
                <a:rPr lang="en-US" b="0"/>
              </a:br>
              <a:r>
                <a:rPr lang="en-US" b="0"/>
                <a:t>after Louis XVIII’s return rekindled fears </a:t>
              </a:r>
              <a:br>
                <a:rPr lang="en-US" b="0"/>
              </a:br>
              <a:r>
                <a:rPr lang="en-US" b="0"/>
                <a:t>of the old regime.</a:t>
              </a:r>
              <a:endParaRPr lang="en-US" sz="2000" b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3181350"/>
            <a:ext cx="7467600" cy="1447800"/>
            <a:chOff x="838290" y="4269620"/>
            <a:chExt cx="7467584" cy="1142825"/>
          </a:xfrm>
        </p:grpSpPr>
        <p:sp>
          <p:nvSpPr>
            <p:cNvPr id="16390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287"/>
                <a:gd name="adj2" fmla="val 25805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838290" y="4361096"/>
              <a:ext cx="7467584" cy="60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0"/>
                <a:t>Napoleon </a:t>
              </a:r>
              <a:r>
                <a:rPr lang="en-US">
                  <a:solidFill>
                    <a:srgbClr val="FF0000"/>
                  </a:solidFill>
                </a:rPr>
                <a:t>abdicated</a:t>
              </a:r>
              <a:r>
                <a:rPr lang="en-US" b="0"/>
                <a:t> in 1814 and Louis XVIII </a:t>
              </a:r>
              <a:br>
                <a:rPr lang="en-US" b="0"/>
              </a:br>
              <a:r>
                <a:rPr lang="en-US" b="0"/>
                <a:t>was recognized as king of France.</a:t>
              </a:r>
            </a:p>
          </p:txBody>
        </p:sp>
      </p:grpSp>
      <p:sp>
        <p:nvSpPr>
          <p:cNvPr id="16388" name="AutoShape 12"/>
          <p:cNvSpPr>
            <a:spLocks noChangeArrowheads="1"/>
          </p:cNvSpPr>
          <p:nvPr/>
        </p:nvSpPr>
        <p:spPr bwMode="auto">
          <a:xfrm rot="10792560" flipH="1">
            <a:off x="839788" y="1817688"/>
            <a:ext cx="7467600" cy="1444625"/>
          </a:xfrm>
          <a:prstGeom prst="upArrowCallout">
            <a:avLst>
              <a:gd name="adj1" fmla="val 28048"/>
              <a:gd name="adj2" fmla="val 26038"/>
              <a:gd name="adj3" fmla="val 20856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389" name="Rectangle 29"/>
          <p:cNvSpPr>
            <a:spLocks noChangeArrowheads="1"/>
          </p:cNvSpPr>
          <p:nvPr/>
        </p:nvSpPr>
        <p:spPr bwMode="auto">
          <a:xfrm>
            <a:off x="1066800" y="19335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In 1813, the newly created alliance defeated Napoleon in the Battle of the Nations.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4294967295"/>
          </p:nvPr>
        </p:nvSpPr>
        <p:spPr>
          <a:xfrm>
            <a:off x="1066800" y="2971800"/>
            <a:ext cx="6553200" cy="2173288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  <a:cs typeface="Arial" pitchFamily="34" charset="0"/>
              </a:rPr>
              <a:t>On June 18, 1815, British and Prussian forces dealt him a crushing blow at the Battle of Waterloo in Belgium</a:t>
            </a:r>
            <a:endParaRPr lang="en-US" sz="2200" smtClean="0">
              <a:solidFill>
                <a:srgbClr val="0033CC"/>
              </a:solidFill>
              <a:latin typeface="Verdana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Clr>
                <a:schemeClr val="tx1"/>
              </a:buClr>
              <a:buFont typeface="Times" pitchFamily="2" charset="0"/>
              <a:buChar char="•"/>
            </a:pPr>
            <a:r>
              <a:rPr lang="en-US" sz="2200" smtClean="0">
                <a:solidFill>
                  <a:srgbClr val="0033CC"/>
                </a:solidFill>
                <a:latin typeface="Verdana" pitchFamily="34" charset="0"/>
              </a:rPr>
              <a:t>Napoleon was forced to abdicate a second and final time.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The final defeat and exile of Napoleon ended the period of the French Revolution.</a:t>
            </a:r>
          </a:p>
        </p:txBody>
      </p:sp>
      <p:sp>
        <p:nvSpPr>
          <p:cNvPr id="17411" name="Title 4"/>
          <p:cNvSpPr>
            <a:spLocks/>
          </p:cNvSpPr>
          <p:nvPr/>
        </p:nvSpPr>
        <p:spPr bwMode="auto">
          <a:xfrm>
            <a:off x="457200" y="1879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Napoleon’s return to power lasted only 100 days.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8"/>
          <p:cNvSpPr>
            <a:spLocks noChangeArrowheads="1"/>
          </p:cNvSpPr>
          <p:nvPr/>
        </p:nvSpPr>
        <p:spPr bwMode="auto">
          <a:xfrm>
            <a:off x="457200" y="2209800"/>
            <a:ext cx="8229600" cy="388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0" name="Group 14"/>
          <p:cNvGraphicFramePr>
            <a:graphicFrameLocks noGrp="1"/>
          </p:cNvGraphicFramePr>
          <p:nvPr/>
        </p:nvGraphicFramePr>
        <p:xfrm>
          <a:off x="533400" y="2286000"/>
          <a:ext cx="8077200" cy="3657600"/>
        </p:xfrm>
        <a:graphic>
          <a:graphicData uri="http://schemas.openxmlformats.org/drawingml/2006/table">
            <a:tbl>
              <a:tblPr/>
              <a:tblGrid>
                <a:gridCol w="3429000"/>
                <a:gridCol w="4648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Within France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Abroad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Created Napoleonic Code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Expanded suffrage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Ensured rights to property and education for more citizens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Ctr="1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Failed to make Europe into a French empire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Sparked nationalist feelings across Europe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Created a new Germany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Sold the Louisiana Territory and doubled the size of the United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2" name="Title 6"/>
          <p:cNvSpPr>
            <a:spLocks/>
          </p:cNvSpPr>
          <p:nvPr/>
        </p:nvSpPr>
        <p:spPr bwMode="auto">
          <a:xfrm>
            <a:off x="457200" y="12128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Napoleon’s legacy affected not only France, but the rest of Europe and the Americas.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733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chemeClr val="tx1"/>
              </a:buClr>
              <a:buFont typeface="Times" pitchFamily="2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Create a balance 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n-US" b="0">
                <a:solidFill>
                  <a:srgbClr val="0033CC"/>
                </a:solidFill>
              </a:rPr>
              <a:t>of power</a:t>
            </a:r>
          </a:p>
          <a:p>
            <a:pPr marL="228600" indent="-228600">
              <a:buClr>
                <a:schemeClr val="tx1"/>
              </a:buClr>
              <a:buFont typeface="Times" pitchFamily="2" charset="0"/>
              <a:buChar char="•"/>
            </a:pPr>
            <a:endParaRPr lang="en-US" b="0">
              <a:solidFill>
                <a:srgbClr val="0033CC"/>
              </a:solidFill>
            </a:endParaRPr>
          </a:p>
          <a:p>
            <a:pPr marL="228600" indent="-228600">
              <a:buClr>
                <a:schemeClr val="tx1"/>
              </a:buClr>
              <a:buFont typeface="Times" pitchFamily="2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Protect the system 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n-US" b="0">
                <a:solidFill>
                  <a:srgbClr val="0033CC"/>
                </a:solidFill>
              </a:rPr>
              <a:t>of monarchy</a:t>
            </a:r>
          </a:p>
          <a:p>
            <a:pPr marL="228600" indent="-228600">
              <a:buClr>
                <a:schemeClr val="tx1"/>
              </a:buClr>
              <a:buFont typeface="Times" pitchFamily="2" charset="0"/>
              <a:buChar char="•"/>
            </a:pPr>
            <a:endParaRPr lang="en-US" b="0">
              <a:solidFill>
                <a:srgbClr val="0033CC"/>
              </a:solidFill>
            </a:endParaRPr>
          </a:p>
          <a:p>
            <a:pPr marL="228600" indent="-228600">
              <a:buClr>
                <a:schemeClr val="tx1"/>
              </a:buClr>
              <a:buFont typeface="Times" pitchFamily="2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Prevent French expansion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 rot="5400000" flipH="1">
            <a:off x="1752600" y="2438400"/>
            <a:ext cx="2286000" cy="3505200"/>
          </a:xfrm>
          <a:prstGeom prst="upArrowCallout">
            <a:avLst>
              <a:gd name="adj1" fmla="val 20843"/>
              <a:gd name="adj2" fmla="val 18875"/>
              <a:gd name="adj3" fmla="val 1957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219200" y="3124200"/>
            <a:ext cx="2514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Their chief goal was to create a lasting peace while preserving the old order. They wanted to:</a:t>
            </a:r>
          </a:p>
        </p:txBody>
      </p:sp>
      <p:sp>
        <p:nvSpPr>
          <p:cNvPr id="19461" name="Title 1"/>
          <p:cNvSpPr>
            <a:spLocks/>
          </p:cNvSpPr>
          <p:nvPr/>
        </p:nvSpPr>
        <p:spPr bwMode="auto">
          <a:xfrm>
            <a:off x="457200" y="1495425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After the Battle of Waterloo, diplomats and heads of state at the </a:t>
            </a:r>
            <a:r>
              <a:rPr lang="en-US">
                <a:solidFill>
                  <a:srgbClr val="FF0000"/>
                </a:solidFill>
              </a:rPr>
              <a:t>Congress of Vienna </a:t>
            </a:r>
            <a:r>
              <a:rPr lang="en-US"/>
              <a:t>redrew the map of Europe.</a:t>
            </a:r>
            <a:r>
              <a:rPr lang="en-US" b="0"/>
              <a:t/>
            </a:r>
            <a:br>
              <a:rPr lang="en-US" b="0"/>
            </a:b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2362200"/>
          </a:xfrm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endParaRPr lang="en-US" sz="2200" smtClean="0">
              <a:latin typeface="Verdana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Austria, Russia, Prussia, and Britain formed the Quadruple Alliance to protect the new order.</a:t>
            </a:r>
          </a:p>
          <a:p>
            <a:pPr marL="228600" indent="-2286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Times" pitchFamily="2" charset="0"/>
              <a:buChar char="•"/>
            </a:pPr>
            <a:r>
              <a:rPr lang="en-US" sz="2200" smtClean="0">
                <a:latin typeface="Verdana" pitchFamily="34" charset="0"/>
              </a:rPr>
              <a:t>They pledged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to act together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to maintain the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balance of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power and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suppress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revolutionary </a:t>
            </a:r>
            <a:br>
              <a:rPr lang="en-US" sz="2200" smtClean="0">
                <a:latin typeface="Verdana" pitchFamily="34" charset="0"/>
              </a:rPr>
            </a:br>
            <a:r>
              <a:rPr lang="en-US" sz="2200" smtClean="0">
                <a:latin typeface="Verdana" pitchFamily="34" charset="0"/>
              </a:rPr>
              <a:t>uprisings. </a:t>
            </a:r>
          </a:p>
        </p:txBody>
      </p:sp>
      <p:pic>
        <p:nvPicPr>
          <p:cNvPr id="20483" name="Picture 11" descr="WH-Ch18_S4_QuadrupleAllianc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09975"/>
            <a:ext cx="5410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4"/>
          <p:cNvSpPr>
            <a:spLocks/>
          </p:cNvSpPr>
          <p:nvPr/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architects of peace promoted the principle of </a:t>
            </a:r>
            <a:r>
              <a:rPr lang="en-US">
                <a:solidFill>
                  <a:srgbClr val="FF0000"/>
                </a:solidFill>
              </a:rPr>
              <a:t>legitimacy</a:t>
            </a:r>
            <a:r>
              <a:rPr lang="en-US"/>
              <a:t> and restored monarchies in nations throughout Europe. </a:t>
            </a: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5"/>
          <p:cNvSpPr>
            <a:spLocks noGrp="1"/>
          </p:cNvSpPr>
          <p:nvPr>
            <p:ph idx="4294967295"/>
          </p:nvPr>
        </p:nvSpPr>
        <p:spPr>
          <a:xfrm>
            <a:off x="457200" y="3276600"/>
            <a:ext cx="7772400" cy="27432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Arial" pitchFamily="34" charset="0"/>
              <a:buChar char="•"/>
            </a:pPr>
            <a:r>
              <a:rPr lang="en-US" sz="2200" smtClean="0">
                <a:latin typeface="Verdana" pitchFamily="34" charset="0"/>
              </a:rPr>
              <a:t>The Vienna statesmen created a general European peace that lasted for 100 years.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588"/>
              </a:spcAft>
              <a:buFont typeface="Arial" pitchFamily="34" charset="0"/>
              <a:buChar char="•"/>
            </a:pPr>
            <a:r>
              <a:rPr lang="en-US" sz="2200" smtClean="0">
                <a:latin typeface="Verdana" pitchFamily="34" charset="0"/>
              </a:rPr>
              <a:t>However, they did not foresee how nationalism would shake the foundations of Europe and Latin America in the next decades.</a:t>
            </a:r>
          </a:p>
          <a:p>
            <a:pPr marL="342900" indent="-342900" algn="ctr">
              <a:spcBef>
                <a:spcPct val="0"/>
              </a:spcBef>
              <a:spcAft>
                <a:spcPts val="1588"/>
              </a:spcAft>
            </a:pPr>
            <a:endParaRPr lang="en-US" sz="1300" smtClean="0">
              <a:latin typeface="Verdana" pitchFamily="34" charset="0"/>
            </a:endParaRPr>
          </a:p>
        </p:txBody>
      </p:sp>
      <p:sp>
        <p:nvSpPr>
          <p:cNvPr id="21507" name="Title 4"/>
          <p:cNvSpPr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creation of the </a:t>
            </a:r>
            <a:r>
              <a:rPr lang="en-US">
                <a:solidFill>
                  <a:srgbClr val="FF0000"/>
                </a:solidFill>
              </a:rPr>
              <a:t>Concert of Europe</a:t>
            </a:r>
            <a:r>
              <a:rPr lang="en-US"/>
              <a:t> enabled the powers to meet periodically to address any new problems affecting the peace of Europe.</a:t>
            </a:r>
            <a:r>
              <a:rPr lang="en-US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09800" y="3032125"/>
            <a:ext cx="6172200" cy="3292475"/>
            <a:chOff x="1828800" y="3124200"/>
            <a:chExt cx="6019800" cy="3048000"/>
          </a:xfrm>
        </p:grpSpPr>
        <p:sp>
          <p:nvSpPr>
            <p:cNvPr id="15369" name="Isosceles Triangle 9"/>
            <p:cNvSpPr>
              <a:spLocks noChangeArrowheads="1"/>
            </p:cNvSpPr>
            <p:nvPr/>
          </p:nvSpPr>
          <p:spPr bwMode="auto">
            <a:xfrm>
              <a:off x="1828800" y="3124200"/>
              <a:ext cx="6019800" cy="3048000"/>
            </a:xfrm>
            <a:prstGeom prst="triangle">
              <a:avLst>
                <a:gd name="adj" fmla="val 49801"/>
              </a:avLst>
            </a:prstGeom>
            <a:gradFill rotWithShape="1">
              <a:gsLst>
                <a:gs pos="0">
                  <a:srgbClr val="C9C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370" name="Straight Connector 27"/>
            <p:cNvCxnSpPr>
              <a:cxnSpLocks noChangeShapeType="1"/>
            </p:cNvCxnSpPr>
            <p:nvPr/>
          </p:nvCxnSpPr>
          <p:spPr bwMode="auto">
            <a:xfrm>
              <a:off x="3857626" y="4122776"/>
              <a:ext cx="1959429" cy="1549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</p:spPr>
        </p:cxnSp>
        <p:cxnSp>
          <p:nvCxnSpPr>
            <p:cNvPr id="15371" name="Straight Connector 29"/>
            <p:cNvCxnSpPr>
              <a:cxnSpLocks noChangeShapeType="1"/>
            </p:cNvCxnSpPr>
            <p:nvPr/>
          </p:nvCxnSpPr>
          <p:spPr bwMode="auto">
            <a:xfrm>
              <a:off x="3267076" y="4722778"/>
              <a:ext cx="3125755" cy="1747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</p:spPr>
        </p:cxnSp>
      </p:grp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4740275" y="348932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Clergy</a:t>
            </a:r>
          </a:p>
        </p:txBody>
      </p:sp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4244975" y="4124325"/>
            <a:ext cx="236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Nobility</a:t>
            </a:r>
          </a:p>
        </p:txBody>
      </p:sp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2819400" y="4802188"/>
            <a:ext cx="4876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About 95 percent of the </a:t>
            </a:r>
          </a:p>
          <a:p>
            <a:pPr algn="ctr"/>
            <a:r>
              <a:rPr lang="en-US" b="0"/>
              <a:t>population, including the </a:t>
            </a:r>
            <a:r>
              <a:rPr lang="en-US">
                <a:solidFill>
                  <a:srgbClr val="FF0000"/>
                </a:solidFill>
              </a:rPr>
              <a:t>bourgeoisie,</a:t>
            </a:r>
            <a:r>
              <a:rPr lang="en-US" b="0"/>
              <a:t> urban workers, and rural peasants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501900" y="3489325"/>
            <a:ext cx="1981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First Estate </a:t>
            </a: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292225" y="4811713"/>
            <a:ext cx="190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Third Estate </a:t>
            </a:r>
          </a:p>
        </p:txBody>
      </p:sp>
      <p:sp>
        <p:nvSpPr>
          <p:cNvPr id="15367" name="TextBox 18"/>
          <p:cNvSpPr txBox="1">
            <a:spLocks noChangeArrowheads="1"/>
          </p:cNvSpPr>
          <p:nvPr/>
        </p:nvSpPr>
        <p:spPr bwMode="auto">
          <a:xfrm>
            <a:off x="1568450" y="4125913"/>
            <a:ext cx="2286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Second Estate </a:t>
            </a:r>
          </a:p>
        </p:txBody>
      </p:sp>
      <p:sp>
        <p:nvSpPr>
          <p:cNvPr id="15368" name="Title 16"/>
          <p:cNvSpPr>
            <a:spLocks/>
          </p:cNvSpPr>
          <p:nvPr/>
        </p:nvSpPr>
        <p:spPr bwMode="auto">
          <a:xfrm>
            <a:off x="457200" y="14954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 b="0"/>
              <a:t>In 1789, France</a:t>
            </a:r>
            <a:r>
              <a:rPr lang="ja-JP" altLang="en-US" b="0"/>
              <a:t>’</a:t>
            </a:r>
            <a:r>
              <a:rPr lang="en-US" altLang="ja-JP" b="0"/>
              <a:t>s society was based on a system created in the Middle Ages. The </a:t>
            </a:r>
            <a:r>
              <a:rPr lang="en-US" altLang="ja-JP">
                <a:solidFill>
                  <a:srgbClr val="FF0000"/>
                </a:solidFill>
              </a:rPr>
              <a:t>ancien régime</a:t>
            </a:r>
            <a:r>
              <a:rPr lang="en-US" altLang="ja-JP" b="0">
                <a:solidFill>
                  <a:srgbClr val="FF0000"/>
                </a:solidFill>
              </a:rPr>
              <a:t> </a:t>
            </a:r>
            <a:r>
              <a:rPr lang="en-US" altLang="ja-JP" b="0"/>
              <a:t>separated everyone in French society into one of three</a:t>
            </a:r>
            <a:r>
              <a:rPr lang="en-US" altLang="ja-JP" b="0">
                <a:solidFill>
                  <a:srgbClr val="FF0000"/>
                </a:solidFill>
              </a:rPr>
              <a:t> </a:t>
            </a:r>
            <a:r>
              <a:rPr lang="en-US" altLang="ja-JP">
                <a:solidFill>
                  <a:srgbClr val="FF0000"/>
                </a:solidFill>
              </a:rPr>
              <a:t>estates:</a:t>
            </a:r>
            <a:br>
              <a:rPr lang="en-US" altLang="ja-JP">
                <a:solidFill>
                  <a:srgbClr val="FF0000"/>
                </a:solidFill>
              </a:rPr>
            </a:br>
            <a:endParaRPr lang="en-US" b="0"/>
          </a:p>
        </p:txBody>
      </p:sp>
      <p:pic>
        <p:nvPicPr>
          <p:cNvPr id="119810" name="Picture 2" descr="http://www.biography.com/imported/images/Biography/Images/Profiles/L/Louis-XVI-9386943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667000"/>
            <a:ext cx="914399" cy="9143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83405" y="3657601"/>
            <a:ext cx="1550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King not included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4" grpId="0"/>
      <p:bldP spid="9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 descr="data:image/jpeg;base64,/9j/4AAQSkZJRgABAQAAAQABAAD/2wCEAAkGBxQSEhUUEhQVFhUWGBwYGBcYGB0YFhUZGBkXFxoXHhcYHSggGSElHBoZIjEiJSktLi4uFx8zODMsNygtLisBCgoKDg0OGxAQGywkICQ3LTEsLDQuLjcwNi8sLiw4LywsLyw2LDAsLzQtLCwvLDAsLCwsLDYsLy0sLC80LCwsLP/AABEIAMABBwMBIgACEQEDEQH/xAAcAAEAAQUBAQAAAAAAAAAAAAAABwEEBQYIAwL/xABDEAACAQMCAwYEAwMLAwQDAAABAgMABBESIQUGMQcTIkFRYTJxgZEUobFCUsEIIzNicoKSorLR8BUkU5PCw+E0Q3P/xAAbAQEAAgMBAQAAAAAAAAAAAAAAAwQCBQYBB//EAC0RAAICAQMCBAYCAwEAAAAAAAABAgMRBCExEkEFE1FhIjKBkaHRBhRxseEz/9oADAMBAAIRAxEAPwCcaUpQClKUArE8X40sE9tCVJNy7ICOilUZ8n7YrLVqHOKE33C8AnE8mfb+ZegNvpSlAKUpQClKUBTNeMF5G5YI6sVOGAIOk+hx0r54gWETlPiCsV+eDj86jLkfiKQvYu0gVJrRw7MQuZFZWJYnG+S/3NRTs6ZRWOTJLKZK1W/EGkEbmEK0gU6FY4UtjYEjoKWl7HKMxujj1Vgw/KqcSvFhiklbJWNS5CgkkKM7Abk1KYmI5Y4+9w00U8PczwFQ6ag6nWNSsrDqDWwVoHZnxWG4aeYzI11ct3jwqcmGNAEjQ+4XGfc1v9AKUpQClKUApSlAKUpQA1rs3OtnHM8EsvdSK2nEisoYnG6sRhhv1zWxGo/53nFxeRWM7rBbuocyMBquGDZ7lHOy9MnzIO1Ab+DVa+Y1AAA6AYHyr6oBSlKAUpSgFKUoBSlUJoCtUKj06flWh80dpEUD93bqJnBwzasRr7ZGdR+Va/bdq06N/OwxyL592SrY9tWx/KoXfWpdLZl0sl2lYjlzmKC9j1wN0+JDs6H0YVl6mTyYilKUApStI7VudP8AptrlP6eXKxj93bdyD5Db60Bi+1ftHPDx3NtpacgFmO4hU9CV82PkPrUIrxVZbVhNIe91u0aMqtEBIP5w+qNqyQPtWDmaS5kJw0kjnOAC7sT57bms7YcmXZjmlYLClscSGUkFTpDY0gEk4YfesZJdz1Z7HzyPzbLw6ZZIy2MjWn7Mi/tKw+W4PUEV0twbnmwutAjuodbgYjZwr5P7OlsEn2rnibs3nSeCDv7dnn+DSzbeEspbKg4YA4PtVzwrsuvpbmS2zHHJFpdi7Hoc6ZEwuSMgjNepp7o8axsdNw2kaHKoin1CgH8q96x/L9k8FtDFLJ3kkaKrSfvkDBO9ZCvQKUpQClKUApStT7TOPNZ2MjxnTI5EaMMeAt1ff90ZP0oDYpOIRK4RpYw52CFlDE+gUnNXAYetcYT8ZkaXvSxLZ1Bj8efXWMNn61e8P5tuYZNaSyK37yu2f8xIb+8DQHYlaTxjlG6vGZLq8Q2+vUI0gCvgNkL3rMSNsbgVd9nPNH4+1V3K98pKyBdtxghtPUBgQfvW10B8xrgADoBj7V9UpQClKUApSlAKUpQCoz7WuZXj02kLada6pWHxaTkBAfLODn2FSZUD9pZJ4nceiiNR8jEjfqar6qbhXlGUFlmsD8vSvl5FHxEDz9sfwrOct8uSXjDGViB8UnkPYD9o1v3Au5jae2itnBtgp1uoxOzKTs+Nz5VqYxyWVHJpnZrxExcRiVCG73wOFIPhwSGOPQ/rU8ioz5EuO/4h3jW34eQWv85HgAqWlYA5AGcgHepMFbiiHRDBWnyVpSlTGIrUefuRrfiKB5e8EkStoKNjrvgjodwK26lARp2NcBtLezW5TBmcETOx3RlJymP2MeYq1sLyBuIOLKcXMF1rkuUwGSFwoCvrxjxaQuk9dvQ1cdoHAlt+8urW7e3lLd48IdAsx06G0q4wHKZx5Z8qyHJyWotU/BHVCctq6sWO7Fth4s9RgYqrqrFGHHJNRHMuSx5thhie2uSI1kFxCDI2B4FLZBPkACaupuLwz8atPw0iSYt5hKyNqGMppVse+SM14S2kPEeJRwsFkisgZZQdwZX8Mae+AGJ+lb9acPii/oo0TPXSoXP2FZaVNVrJ5c057F1SlKsEQpSlAKUpQGH5p5iisIDNNqIyFVVGWdj0Uf7+Vc2c+c8z8Skx+wuQka7hQdj0+JiOrfb1rpvjXB4buPuriMSJkHB8iOhBHQ1o3NfZpZrZXJgiYyiNmTMjtuviwAT54oDm42Un7jfavk2cn7j/AOE/7V0hwrleylaO8SNSJIFQJhTDpOG1acfF5ZzWI5o5Osbdbi6MZLSR91HD4e77x8KmhAoOssB5nqaqrVwcunDJnQ8ZIW4fdXMJBjDqRtnxKcemoYIH1866P7G+L3FzZMbgltL6Uc7ll0gkav2sEkZ9qyPAORbKKKLVaw96qKGJUHxYGevvW1RxhQAoAA6ADAH0q0Qn1SlKAUpSgFKUoBSlKAVG/NnA4f8AqkctwmqO5i7tckhRPHuowDuWj1f4KkcmtC5z4xHdq9nbxSXEysP5yMhUtpBurd63h1A48IyajtScWm8GUXh5MzFGFAVQABsAAAAPTAr7rXrPmZY8RX5FtOow3eeCOQ9NUch8LA+mcivm+40bn/tuHOskz7NMvjit183Z121ei5ycitQqLOvpwX/Nj05yZPkVe9uL26x4WkWCNvVYAQx+XeM32rcqjuxu7vhMEayRpcWkQ0ySRArLHv4pChJ1jcknOa36zuVlRZI2DI4DKw3BB6GtvU4uCceChLOdz2pSlSGJSo67VOcXtwLa2bTMw1yMD4o4+gA/rMdh6AE1Iprmnj3EDJf3F1hHZndBrUSIEXwDSrZA2HX3NWtJRK2zZZxvglqpla8RNfublyxLZ1nqzZZzn1Zst+fnXtZcUlTUsbOuv4hG7R6vmsZAJ9/avoRDzAOwG49NvLFfagDyGPQAYPsR+18jmu0lLTOnpdC27PGM/wCd3+CVeH3d9vqXHAuPSWchlgcLKNjpAKEEk6HHSTfcYORvv5GSOB9sq+FbyHGSF7yLJG+TkxncdD0J6VosHLYaynvJZlDiVsRhV0dVGgEHI26Y2GOlYeKIL0OfQ+uf2vXp/wA3rnapaLxGM+lYtTw8LEV9PZfkjq085zUTqXh19HPGssTh0cZVlOQRVzUHdlPNRtrgWj5MVw2VJbCRSb52P75xsPPNThWnurdU3B9jCyDhJxfYrSlKjMBSlUNAM1HXaD2kLakwW2iSUZEjHdIT5KQPib+rnbG9eXarzw1r/wBtbnTKyhnkGMxq2QFUfvHB38gM1B8spYknzJPqck5JJO5JO5PnUVlvTsuTYaLRO59UvlNm4BztcWutUYMjMWCOuVQk5OgKw0gnfTuKteJ803MsqyvISyklMbKh+ElQCQpG4ycnrvWv5q4gmyQD5kDP5bjofrVVNZz39TbS0dcN4xyvRt/j/pIvKXarPEwS6zNH01HHfL7+EYf1xgH51M/DOIxXEaywuHRhkMP09j7VynJFsW6YA2+ePt1rYOSuaLi0nTun8DOgkjO6OrMqk48mGfi++asQsecSNdqdFFw82njujpelUWq1OaoUpSgFKUoBSlKA0ntZ5ia0s9EJxPcsIYsdQW2LD5A/cisvyxy+trZRW4+JVBZvNpD4mYnzOomo87WLoW/FrG4uF128SlwoYA61YbnVt1KY+VZ2HthsSMlJgfTSp/MNWE4KcXF8MJ43N3EKTJiVFbGxDAEZHzr7WCOFD3aKo9FAA/KtFsu061lkdYFcvpyqOUTvCPJSW2PzqnG+e5obV557YRKCulTJqLEnADBV8P51Qep6K3VJ/HwvfPD/AGS9GXlcG+W8A7vSwyCNx6561rXZhtayRg5SK5njT2QSHC/TNRXP2s3d7IsMTrArMqkxp4sM6qcO5ONj6VOXAODx2kCwxZ0rk5JyzMxLMxPmSSTV+uHRBR9CNvLyZGlKVmeHywrmjmayWC8uYk+FJmx7ZOr+NdHcUvVgiklkOEjUux9lGa5q4rfm4mlnYYMrl8emeg+2K2/g0X5rl2wX/D0/Mb9izTpXncSaR/z/AJt/tTvgMjIyOv8AVz0+/lVmx1t6fwFdVpK1b8T+Vc/Tt+ybWapRh0Re/cu7RiU0k5Xrjy9Pzxj5Ajzr31Z+hI+oO9fKLgY/57fl/Gqnz+efuM/rn7VSbXmuyKS6287e2xLpKnVCPvyW95Ky6SpIPUEeRU5U/Q10/wAs8S/E2sM3/kQMfnjf865evx8P1qfexy618LiHnGzp9myPyNVPHKI/1q7YrfLTNXqv/eRvFKUrliEVQ1WqGgOXecrxpbyd26mV/wDKxjUfQKPuaxEkeFBH19s9P0P2rPc+cJe2vZkcH42dT5MkjM4YfUlfoKwknwf4f/kqnNfE8nS6WeKa+n6/kt69Lf41/tD9a869Lf41/tD9aiXJel8rPdDuR7L+ahf1YfavGA4P0Y/ZSR+Yr7B8Y9wo+6gVVI8vt+0D9NQI/InFS8v6lD5a2vWOfwdXcOYmKMnqUUn7CrivCxTTGg9FUfYCverhzYpSlAKUpQClKUBBP8omUmWJfIRf6pF/2qE6mj+UR/Tx/wD8h/rqFqAkPsw5Ttb1JmuHYMhAVVcJgYzr6eu1SpzBy/Dd2a27yssQ0YcMMnTsPEdjmua45COhI8tjiph5hdX5bi0sNli8/NWAK/Oua8U0tv8AYrsVrw5JLb5duUW6Zx6WsGu3/LkNjxCBIJu9DFCc4JQ97HsSu1dQLXHvJCA3kIP/AJYh9DKma7CFdBTCUIKMpdTXf1Ksmm8orSlKlPDXO0GwknsJ44RqcqDpzguAQSgJ8yARUM8v2SSN/OQnupw0EczDHd3Clm06eo/dyepWuh2I86gPh0t1MLhIVQ27XTS9/KdCQlJiToI+PIUHbpv61Dqr5Q08oqXTnvnG64JqZyTwjVeZ7cRzMqjTgjK+jd2mofcHf3qztIvM/X/b9CfbbzNZTtKvFS9kMZDaxG6sMFBqQDYjr8P558qxI4lGSdAIXJxl0GATncswyfU+ZrqfD/GoW6Gqubw2sye/ft+zOqNfnN2PZF5mnp8iPtgj/wB1Wc1+FGSF/wDVjP8AoZj+VeMPE9ciqAoGdyCTnYgbkDzPpU9niGnliMZZeV29zZz1dTwk99j3v0+FvTb+I/jUx9gdzm2uI87rNkD2ZF/iDUSTLlT8s/bG9bx2FcVWO7kgbbvkBX3aPJI+xz9Kn8SSloJRXMWn9zW66HTdn1J1pSlccVRSlKA1rnXk+LiMYDEpKme7kABIz1Ug/Ep8x8j1Fc/8x8Gls5GgmQqygENsUcan8SnPTcbHcdK6kqH+3exw1tMD8QeNgemlcOCMb5zUdkcotaS5wsiu2eCIa9Lf41/tD9a9e6T9/wDj+e1VjjQEHX0IPT0NVFF5OjldFrh/Z/o8Zhk7ei/6RW38gcBN9ero3iicNK3kArlwmfMsQNvICtVaVRjA326e3uev0AqRuxLjGi5eDYLMuQB0Dx759yUP+Q1NXjqNbrHb5KaWElhk3iq1QVWrJpBSlKAUpSgFKUoCDf5RUHjhb96Jh/hkQ/oTUHV0F/KHiPdW7eWJV+uEP8K59oCtev4htOjU2nOdOTpz66eleNKAzvJkum7iPpJEftLHXYorivgr4lBHoT/hBb9RXZ1i2Y0Pqqn7gUB70pSgNW7TeJNb8OndDpdlEakdQZCFz+dc4LfyCIQh3ESnITUdO/tU09u/EQttDDnxSSFsf1Yx1/xFag2uw/jWiqnXK2yKe+za4x6enJi2y9FkjoC4ydxnPQbED6ZNfI4ZGOmd/UK3+tSRV1AMoPr+gr07s+hrD+np5JuUVy/9s3enoqlVFyW5bJbIo0qzhgAW2QDDZ04KqCehzn2xXyLJchhkspBXUxxsQcfWvoyrrJzv8JOdsDp/mzv717nbrtnpnz/Peoq9Lp1BqcUvR+z4Z5TCiUXstmzJXfDITwpLvUwmebRoz4V0s4ZdI+LwrqyfXyrBcI4m1tPHOnxRMGHuB1H1GR9atXl1ZIyFLEgHoM9TjoCa+a3XhXh8lpJRul1eZl/RrY09s+qWTrnh92ssaSLurqGHyYA1cVGvYjx/vrVrZiNdufD7xtup+hyPtUkiuCvplTZKuXK2BWlKVEBUV9vP9Fa/2pP9AP8AA/apUrV+0TgJvLKREAMifzkefNl/Z/vDI+teNZWDOqXRNS9DmivW2QM2D/z71SaPScfr8yMfMHb6VSHqfkf0NUEt8M6yc81OUX22PllwcelbR2aHHEbXH/lH5pID+Va3cfG39o/qa3Xsg4aZeIRtg4iDSk+QwpRfuWP+E1nWvjK2vkv6zz3wdCilBSrpzIpSlAKUpQClKUBE38oX/wDGg+cn+la51rov+UIp/CwH+tIP8mf0U/audcUBSlVxVVQk4G59qA9+HNiVPdgD8jsfyNdg8m3Xe2Ns/wC9CmfmFAP51yFaWEhdfD5g4OAevkDufkK6t7MYWThluHVlOGOGBBwzsRkHcbEUBtNfLsACScAbk+lfVRx2v81G3i/CRZ72dCS3TTGDhse56fWs663ZNQjywRb2icx/jrx3BzGmY4v7Ck+L+8d/kFrV6vbLhc0xAiidz5BFLfTbYfXFbTwvsu4hMfFEIR6yuo/yqWNfQaNboNBRGrzFtzjffvxkjw2a1wtQc7b+vQ7bdR9KvXjUAnSCR6jP61k+YeT5uGyxLI8biRXPhJyMFPI/Sse4yCPUV8z8Zsrs10p1N9Mnn78lmtfCYCDAK+QBB9tjnFZ8IB0AHyrHjgN0IRcG3kEJGoSYyuPXIO31rIitr/LLKLJ1Spkn8OHj2PKe5hb4eM++f1Iq3q94pDhtXkcfQ9Ksm267ZrufAdXVb4fViS2ST9mvUhmsSMryzx2SxuEni6rsy+TofiU/w966a5f41FeQJNC2VYdPNT5qR5EVzHwnl66uSBBbyPnzAwv1ZsD8637gXKfGuH4e1jTJ3kj71SsuDkBlJAzjbINaP+QLR2yVldi6+6W+ft3Eck4Uqx4NcSyQRvPH3UrKC8eQ2hvMZGxq+rlTIVQ1WlAQt2tclCNjeQ4EcjjvU6FZHIUOvsT1HruKi23+Jfc4++38a6i5u4J+NtZINWgsAVbGdLKQwOPmK5amnaOQwsdxnLrsSVznGnGOh+1Qzq6nlGx0uu8qtwkm/Q9JgSc46gH6kDP51K3YXfKsk8LLhpFV1PniPwsvy8QP941FvNdvLYymHvNeDs24GkpGygDOwGTUnfyfFRzcyFB3ulPH5gNqBUegyoNewr6XnJjqNb51Sg48d8k0ClKVKUBSlKAUpSgFKUoDRe1/gT3dl4MZiYucsFATQyscnbYHP0rn2z4CpHizv9GP06AHfbfr1rq7jPDEuoJIJclJFKtg4OD7itQtey62DappJph5KxCj2zoALbDzNR2KbWIvB6sdyDoOXO8yttC8sgIJCIJMKN2yWyAcdAayI4ZpJCQTBc7DuZB9wFAz9K6S4bYRQII4Y0jUdFUYFW3DuYLa4lkihmR5IvjVTnT5frWLqbik5M96sPggThnB7mSaPuLeTvFZSrCMr3ZBByXYeEfrXRkWcDPXG/zrCRcxa7yW2SF2WFA0soI0qzAlY8dWJAz9qx9jz9bT3FtBCGdp1dj0Bh7vYh16g5HSvaq/LWM5PG8m3VZ33CYJiDNDHIV6F0VsfLIq7FVqU8PKG3VBhFVQPJQAPsKXEqorOxwqgsT6ADJNeua+JUDKVYAgggj1B2IoDnnmrjzX1y052TGmJf3Yxvn5sdz9PSsOJATgHJ9BufsKm237MuHo2ru3ZfJGkYoPbGentWwpa2tqmQkMKDzwqjYf/X5VSlpHOTlNkinhbEd8Fsrl+AXEYhkZ3LiKMjDlCynIU++ogVq1vyXxCTcWrgf12RT9i1Tvw++jnjWWF1eNhlWU5BHzr1E6+LxL4fi3Hh89/Sp50QmkpdjFSaOceJ8AuYsrPazKDt/RmRT8jGCKlTsy5ei/BxyT2cSTZYamiAdlBOhiGGQSK3C/4vBDGZZZUSMdXLDSPLrXq9/EIu+MiCILr7zUNGnGdWrpildMa84Dlk91QDYDA9tqrivmGVXUMpDKwBBByCDuCD5191MYlMVWlKAUNUzVHGQR60BGnO/a5DaM0VuolkUlWckiNWGxAwCXI9tveoCur03E5lIxnUWwMDxF2OwzjdsAZqbLrsQjeUt+I8BJIzHlwCc4zq0nr1x962rlrs1srMhwhlddw0mMKfUIAFB98ZoCCe1LV36686u7i1Z657oVk+yHnePh8jiVSUkAU6fiXSWIYL+0PEQQN9qmrmXs/s76Qyyh1kIALK2M46ZU5B+1aFxnsMB3tplPorrpP+JNv8tAS/wviMdxEssLh43GVYdD/sfarutM7MuWp7C3eK4ZSWfUoU6go0gHfA3JBPStzzQClUzVaAUpSgFfEjhQSegGT8hX3XnPEHUqwyGBBHqDsaA0Xh1tNxV2uXmmgtQcW0cTaGcK28rkdQxGw9KzPBb+Rr++hZy0cQgKA48GtCWGRuckA71j4+zuNVEa3d4tuOkAkAQD90MF1Ae2av8AiHIllNIZZIiXYKGIkddWkBRnDDOwAoDROEzz/wDWL6LU0soBEc7vhLeORSyqIs6X8WANvLrWP7OeKC1mie7V0zA0cZETZmd52L5wOoOOvkalduU7MyxzG3j72PAR8eIaRgb+eB61mSooCI+B81SW/EbiFIlmNxeOHVSfxCAEASFSMaAvmSK3SDlcLxP8WqRIghKDSMO0jsCzMAPRRvnzNbKsChiwVdR6nAyfrXpQClKUBo/aLzTPYyW3cBCra5JgwyTHFoLBcdDgk/Sqy85OYuJSRrGRaKrRMScPqiEgLfU+XpWa4xwLv7q2mJGmFZVZCPjEqhf4ViuE8gQwWt1a945juWO+wZFxhUB/qjpQGA4pzVPccJkYlre5imijl7vy1Mh8JPkVYGtfHFHurbu7jvXeC/QR9+oEoidfCGxtnrt1qR4ORYBaPas8riRw7ylgJWdSCragMDGkDp5VkeB8tQWsZRFLln7xnkOt3f8AfZj1NAaryBzTZQWNtDJcRJIcqELDIJYgDHlV1yTw2OaTiczrqFxctGwOcNHGvd4x89X3rbIOEQISUhjUk5JCAEnrnOKvAooCNeQ+SLQm4d4DlLqQIGZ9AVThQEJ0kfSrPjfLbpLHwuG4Zre4JdoCoxBArBmxJ8WCw0ge59KlYCsfa8HijuJbgA97KFVmJz4U6KPQeeKAvLWBY0VEACooVQOgAGAPtXrSlAKUqhoCNOPcfvVv5xBPbxW8QjiZpz4UkYFsqo3djlRj5VscfMUkd0bedU0rbd/3ynHeFdn8HkPr51b8b7Pori4afv54y7K7KhXSzKAobxKSp0jGQfOr3mjk6G+7rvHkQxhkyhALxvgPGxI3BwKAs7fm514WeITRDcF0jQnLIzYjBz+0Rj71Yczc8yR8OFzHbyxPLIIUEukGMvkLIwBO2fLr0rK87crtd2S2sDIgVk2bOkon7B07j6VYQ9n6tw1LGQqhEglZoskFlfV/+wknI2JNAYfgc/E34eZYJmmZbolS4XvJ7ddKsBtgZIYj2xV/yJxu6kuOIyXmpVj0MsRwe5Gljo221aQCfc1nuA8r/g5T3E8v4cg/9u+GRCTnKMRqUe3Svm8srWyhu5JpCsdy7PKxO+XUJpUAZO2wHWgNS5O4hO3EIriWVmXiEMriLPhhjjcd1geWVO/uas4+0O71yK2jD3IEDaR/RLP3EiEDzGxz71t3AeTlt4ne3nlaaSARxSzYYwpglAEwMAZGR12q24d2dRG2to7pi8sEzTmRPCGd3MjDf9knG3tQFtwLiV1PxC5Z7xEs4p+7jjwgeRgACm4zpBPXOSRUh1HfCezfub78SWgkTvGca4iZhqLMAH1YGCeuM1IgoBSlKAUpSgFKUoBSlKAUpSgFKUoBSlKAUpSgFKUoBSlKAUpSgFKUoBUXdrfEJBcWkKSTxgpJKDCwRzIpRVBLELjc5z61KNWPE+DwXIAuIY5QpyA6hsfLI2oDDcn3Krbtru2uXQa5Czo7ReHOgmMAbYrz7OnkltmupWYm6laVVJOET4EVQT4fCoOPUms5Z8GghRo4oo40YEFUUKCCMb461g+F8jR27R93c3YjiOUh7490v9XT5j2O1AY/tD45xG0kie0iR7YAGdiut08W50hgcad9gaxXOt6Z7zhs1tG11piknWIECN9ehI3YN00ls56jFbjxrlC2upO8mVyxUKdMjorKPJlUgMN/OvPi3JlvOYiDJCYU7tDDI0WI9vB4fLYUBmeGvIYkM4RZSo1hCSgbzAJ3Iq6qx4NwtLaJYkLsBk5di7Ek5JLNuavq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181100"/>
            <a:ext cx="3371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2" name="AutoShape 4" descr="data:image/jpeg;base64,/9j/4AAQSkZJRgABAQAAAQABAAD/2wCEAAkGBxQSEhUUEhQVFhUWGBwYGBcYGB0YFhUZGBkXFxoXHhcYHSggGSElHBoZIjEiJSktLi4uFx8zODMsNygtLisBCgoKDg0OGxAQGywkICQ3LTEsLDQuLjcwNi8sLiw4LywsLyw2LDAsLzQtLCwvLDAsLCwsLDYsLy0sLC80LCwsLP/AABEIAMABBwMBIgACEQEDEQH/xAAcAAEAAQUBAQAAAAAAAAAAAAAABwEEBQYIAwL/xABDEAACAQMCAwYEAwMLAwQDAAABAgMABBESIQUGMQcTIkFRYTJxgZEUobFCUsEIIzNicoKSorLR8BUkU5PCw+E0Q3P/xAAbAQEAAgMBAQAAAAAAAAAAAAAAAwQCBQYBB//EAC0RAAICAQMCBAYCAwEAAAAAAAABAgMRBCExEkEFE1FhIjKBkaHRBhRxseEz/9oADAMBAAIRAxEAPwCcaUpQClKUArE8X40sE9tCVJNy7ICOilUZ8n7YrLVqHOKE33C8AnE8mfb+ZegNvpSlAKUpQClKUBTNeMF5G5YI6sVOGAIOk+hx0r54gWETlPiCsV+eDj86jLkfiKQvYu0gVJrRw7MQuZFZWJYnG+S/3NRTs6ZRWOTJLKZK1W/EGkEbmEK0gU6FY4UtjYEjoKWl7HKMxujj1Vgw/KqcSvFhiklbJWNS5CgkkKM7Abk1KYmI5Y4+9w00U8PczwFQ6ag6nWNSsrDqDWwVoHZnxWG4aeYzI11ct3jwqcmGNAEjQ+4XGfc1v9AKUpQClKUApSlAKUpQA1rs3OtnHM8EsvdSK2nEisoYnG6sRhhv1zWxGo/53nFxeRWM7rBbuocyMBquGDZ7lHOy9MnzIO1Ab+DVa+Y1AAA6AYHyr6oBSlKAUpSgFKUoBSlUJoCtUKj06flWh80dpEUD93bqJnBwzasRr7ZGdR+Va/bdq06N/OwxyL592SrY9tWx/KoXfWpdLZl0sl2lYjlzmKC9j1wN0+JDs6H0YVl6mTyYilKUApStI7VudP8AptrlP6eXKxj93bdyD5Db60Bi+1ftHPDx3NtpacgFmO4hU9CV82PkPrUIrxVZbVhNIe91u0aMqtEBIP5w+qNqyQPtWDmaS5kJw0kjnOAC7sT57bms7YcmXZjmlYLClscSGUkFTpDY0gEk4YfesZJdz1Z7HzyPzbLw6ZZIy2MjWn7Mi/tKw+W4PUEV0twbnmwutAjuodbgYjZwr5P7OlsEn2rnibs3nSeCDv7dnn+DSzbeEspbKg4YA4PtVzwrsuvpbmS2zHHJFpdi7Hoc6ZEwuSMgjNepp7o8axsdNw2kaHKoin1CgH8q96x/L9k8FtDFLJ3kkaKrSfvkDBO9ZCvQKUpQClKUApStT7TOPNZ2MjxnTI5EaMMeAt1ff90ZP0oDYpOIRK4RpYw52CFlDE+gUnNXAYetcYT8ZkaXvSxLZ1Bj8efXWMNn61e8P5tuYZNaSyK37yu2f8xIb+8DQHYlaTxjlG6vGZLq8Q2+vUI0gCvgNkL3rMSNsbgVd9nPNH4+1V3K98pKyBdtxghtPUBgQfvW10B8xrgADoBj7V9UpQClKUApSlAKUpQCoz7WuZXj02kLada6pWHxaTkBAfLODn2FSZUD9pZJ4nceiiNR8jEjfqar6qbhXlGUFlmsD8vSvl5FHxEDz9sfwrOct8uSXjDGViB8UnkPYD9o1v3Au5jae2itnBtgp1uoxOzKTs+Nz5VqYxyWVHJpnZrxExcRiVCG73wOFIPhwSGOPQ/rU8ioz5EuO/4h3jW34eQWv85HgAqWlYA5AGcgHepMFbiiHRDBWnyVpSlTGIrUefuRrfiKB5e8EkStoKNjrvgjodwK26lARp2NcBtLezW5TBmcETOx3RlJymP2MeYq1sLyBuIOLKcXMF1rkuUwGSFwoCvrxjxaQuk9dvQ1cdoHAlt+8urW7e3lLd48IdAsx06G0q4wHKZx5Z8qyHJyWotU/BHVCctq6sWO7Fth4s9RgYqrqrFGHHJNRHMuSx5thhie2uSI1kFxCDI2B4FLZBPkACaupuLwz8atPw0iSYt5hKyNqGMppVse+SM14S2kPEeJRwsFkisgZZQdwZX8Mae+AGJ+lb9acPii/oo0TPXSoXP2FZaVNVrJ5c057F1SlKsEQpSlAKUpQGH5p5iisIDNNqIyFVVGWdj0Uf7+Vc2c+c8z8Skx+wuQka7hQdj0+JiOrfb1rpvjXB4buPuriMSJkHB8iOhBHQ1o3NfZpZrZXJgiYyiNmTMjtuviwAT54oDm42Un7jfavk2cn7j/AOE/7V0hwrleylaO8SNSJIFQJhTDpOG1acfF5ZzWI5o5Osbdbi6MZLSR91HD4e77x8KmhAoOssB5nqaqrVwcunDJnQ8ZIW4fdXMJBjDqRtnxKcemoYIH1866P7G+L3FzZMbgltL6Uc7ll0gkav2sEkZ9qyPAORbKKKLVaw96qKGJUHxYGevvW1RxhQAoAA6ADAH0q0Qn1SlKAUpSgFKUoBSlKAVG/NnA4f8AqkctwmqO5i7tckhRPHuowDuWj1f4KkcmtC5z4xHdq9nbxSXEysP5yMhUtpBurd63h1A48IyajtScWm8GUXh5MzFGFAVQABsAAAAPTAr7rXrPmZY8RX5FtOow3eeCOQ9NUch8LA+mcivm+40bn/tuHOskz7NMvjit183Z121ei5ycitQqLOvpwX/Nj05yZPkVe9uL26x4WkWCNvVYAQx+XeM32rcqjuxu7vhMEayRpcWkQ0ySRArLHv4pChJ1jcknOa36zuVlRZI2DI4DKw3BB6GtvU4uCceChLOdz2pSlSGJSo67VOcXtwLa2bTMw1yMD4o4+gA/rMdh6AE1Iprmnj3EDJf3F1hHZndBrUSIEXwDSrZA2HX3NWtJRK2zZZxvglqpla8RNfublyxLZ1nqzZZzn1Zst+fnXtZcUlTUsbOuv4hG7R6vmsZAJ9/avoRDzAOwG49NvLFfagDyGPQAYPsR+18jmu0lLTOnpdC27PGM/wCd3+CVeH3d9vqXHAuPSWchlgcLKNjpAKEEk6HHSTfcYORvv5GSOB9sq+FbyHGSF7yLJG+TkxncdD0J6VosHLYaynvJZlDiVsRhV0dVGgEHI26Y2GOlYeKIL0OfQ+uf2vXp/wA3rnapaLxGM+lYtTw8LEV9PZfkjq085zUTqXh19HPGssTh0cZVlOQRVzUHdlPNRtrgWj5MVw2VJbCRSb52P75xsPPNThWnurdU3B9jCyDhJxfYrSlKjMBSlUNAM1HXaD2kLakwW2iSUZEjHdIT5KQPib+rnbG9eXarzw1r/wBtbnTKyhnkGMxq2QFUfvHB38gM1B8spYknzJPqck5JJO5JO5PnUVlvTsuTYaLRO59UvlNm4BztcWutUYMjMWCOuVQk5OgKw0gnfTuKteJ803MsqyvISyklMbKh+ElQCQpG4ycnrvWv5q4gmyQD5kDP5bjofrVVNZz39TbS0dcN4xyvRt/j/pIvKXarPEwS6zNH01HHfL7+EYf1xgH51M/DOIxXEaywuHRhkMP09j7VynJFsW6YA2+ePt1rYOSuaLi0nTun8DOgkjO6OrMqk48mGfi++asQsecSNdqdFFw82njujpelUWq1OaoUpSgFKUoBSlKA0ntZ5ia0s9EJxPcsIYsdQW2LD5A/cisvyxy+trZRW4+JVBZvNpD4mYnzOomo87WLoW/FrG4uF128SlwoYA61YbnVt1KY+VZ2HthsSMlJgfTSp/MNWE4KcXF8MJ43N3EKTJiVFbGxDAEZHzr7WCOFD3aKo9FAA/KtFsu061lkdYFcvpyqOUTvCPJSW2PzqnG+e5obV557YRKCulTJqLEnADBV8P51Qep6K3VJ/HwvfPD/AGS9GXlcG+W8A7vSwyCNx6561rXZhtayRg5SK5njT2QSHC/TNRXP2s3d7IsMTrArMqkxp4sM6qcO5ONj6VOXAODx2kCwxZ0rk5JyzMxLMxPmSSTV+uHRBR9CNvLyZGlKVmeHywrmjmayWC8uYk+FJmx7ZOr+NdHcUvVgiklkOEjUux9lGa5q4rfm4mlnYYMrl8emeg+2K2/g0X5rl2wX/D0/Mb9izTpXncSaR/z/AJt/tTvgMjIyOv8AVz0+/lVmx1t6fwFdVpK1b8T+Vc/Tt+ybWapRh0Re/cu7RiU0k5Xrjy9Pzxj5Ajzr31Z+hI+oO9fKLgY/57fl/Gqnz+efuM/rn7VSbXmuyKS6287e2xLpKnVCPvyW95Ky6SpIPUEeRU5U/Q10/wAs8S/E2sM3/kQMfnjf865evx8P1qfexy618LiHnGzp9myPyNVPHKI/1q7YrfLTNXqv/eRvFKUrliEVQ1WqGgOXecrxpbyd26mV/wDKxjUfQKPuaxEkeFBH19s9P0P2rPc+cJe2vZkcH42dT5MkjM4YfUlfoKwknwf4f/kqnNfE8nS6WeKa+n6/kt69Lf41/tD9a869Lf41/tD9aiXJel8rPdDuR7L+ahf1YfavGA4P0Y/ZSR+Yr7B8Y9wo+6gVVI8vt+0D9NQI/InFS8v6lD5a2vWOfwdXcOYmKMnqUUn7CrivCxTTGg9FUfYCverhzYpSlAKUpQClKUBBP8omUmWJfIRf6pF/2qE6mj+UR/Tx/wD8h/rqFqAkPsw5Ttb1JmuHYMhAVVcJgYzr6eu1SpzBy/Dd2a27yssQ0YcMMnTsPEdjmua45COhI8tjiph5hdX5bi0sNli8/NWAK/Oua8U0tv8AYrsVrw5JLb5duUW6Zx6WsGu3/LkNjxCBIJu9DFCc4JQ97HsSu1dQLXHvJCA3kIP/AJYh9DKma7CFdBTCUIKMpdTXf1Ksmm8orSlKlPDXO0GwknsJ44RqcqDpzguAQSgJ8yARUM8v2SSN/OQnupw0EczDHd3Clm06eo/dyepWuh2I86gPh0t1MLhIVQ27XTS9/KdCQlJiToI+PIUHbpv61Dqr5Q08oqXTnvnG64JqZyTwjVeZ7cRzMqjTgjK+jd2mofcHf3qztIvM/X/b9CfbbzNZTtKvFS9kMZDaxG6sMFBqQDYjr8P558qxI4lGSdAIXJxl0GATncswyfU+ZrqfD/GoW6Gqubw2sye/ft+zOqNfnN2PZF5mnp8iPtgj/wB1Wc1+FGSF/wDVjP8AoZj+VeMPE9ciqAoGdyCTnYgbkDzPpU9niGnliMZZeV29zZz1dTwk99j3v0+FvTb+I/jUx9gdzm2uI87rNkD2ZF/iDUSTLlT8s/bG9bx2FcVWO7kgbbvkBX3aPJI+xz9Kn8SSloJRXMWn9zW66HTdn1J1pSlccVRSlKA1rnXk+LiMYDEpKme7kABIz1Ug/Ep8x8j1Fc/8x8Gls5GgmQqygENsUcan8SnPTcbHcdK6kqH+3exw1tMD8QeNgemlcOCMb5zUdkcotaS5wsiu2eCIa9Lf41/tD9a9e6T9/wDj+e1VjjQEHX0IPT0NVFF5OjldFrh/Z/o8Zhk7ei/6RW38gcBN9ero3iicNK3kArlwmfMsQNvICtVaVRjA326e3uev0AqRuxLjGi5eDYLMuQB0Dx759yUP+Q1NXjqNbrHb5KaWElhk3iq1QVWrJpBSlKAUpSgFKUoCDf5RUHjhb96Jh/hkQ/oTUHV0F/KHiPdW7eWJV+uEP8K59oCtev4htOjU2nOdOTpz66eleNKAzvJkum7iPpJEftLHXYorivgr4lBHoT/hBb9RXZ1i2Y0Pqqn7gUB70pSgNW7TeJNb8OndDpdlEakdQZCFz+dc4LfyCIQh3ESnITUdO/tU09u/EQttDDnxSSFsf1Yx1/xFag2uw/jWiqnXK2yKe+za4x6enJi2y9FkjoC4ydxnPQbED6ZNfI4ZGOmd/UK3+tSRV1AMoPr+gr07s+hrD+np5JuUVy/9s3enoqlVFyW5bJbIo0qzhgAW2QDDZ04KqCehzn2xXyLJchhkspBXUxxsQcfWvoyrrJzv8JOdsDp/mzv717nbrtnpnz/Peoq9Lp1BqcUvR+z4Z5TCiUXstmzJXfDITwpLvUwmebRoz4V0s4ZdI+LwrqyfXyrBcI4m1tPHOnxRMGHuB1H1GR9atXl1ZIyFLEgHoM9TjoCa+a3XhXh8lpJRul1eZl/RrY09s+qWTrnh92ssaSLurqGHyYA1cVGvYjx/vrVrZiNdufD7xtup+hyPtUkiuCvplTZKuXK2BWlKVEBUV9vP9Fa/2pP9AP8AA/apUrV+0TgJvLKREAMifzkefNl/Z/vDI+teNZWDOqXRNS9DmivW2QM2D/z71SaPScfr8yMfMHb6VSHqfkf0NUEt8M6yc81OUX22PllwcelbR2aHHEbXH/lH5pID+Va3cfG39o/qa3Xsg4aZeIRtg4iDSk+QwpRfuWP+E1nWvjK2vkv6zz3wdCilBSrpzIpSlAKUpQClKUBE38oX/wDGg+cn+la51rov+UIp/CwH+tIP8mf0U/audcUBSlVxVVQk4G59qA9+HNiVPdgD8jsfyNdg8m3Xe2Ns/wC9CmfmFAP51yFaWEhdfD5g4OAevkDufkK6t7MYWThluHVlOGOGBBwzsRkHcbEUBtNfLsACScAbk+lfVRx2v81G3i/CRZ72dCS3TTGDhse56fWs663ZNQjywRb2icx/jrx3BzGmY4v7Ck+L+8d/kFrV6vbLhc0xAiidz5BFLfTbYfXFbTwvsu4hMfFEIR6yuo/yqWNfQaNboNBRGrzFtzjffvxkjw2a1wtQc7b+vQ7bdR9KvXjUAnSCR6jP61k+YeT5uGyxLI8biRXPhJyMFPI/Sse4yCPUV8z8Zsrs10p1N9Mnn78lmtfCYCDAK+QBB9tjnFZ8IB0AHyrHjgN0IRcG3kEJGoSYyuPXIO31rIitr/LLKLJ1Spkn8OHj2PKe5hb4eM++f1Iq3q94pDhtXkcfQ9Ksm267ZrufAdXVb4fViS2ST9mvUhmsSMryzx2SxuEni6rsy+TofiU/w966a5f41FeQJNC2VYdPNT5qR5EVzHwnl66uSBBbyPnzAwv1ZsD8637gXKfGuH4e1jTJ3kj71SsuDkBlJAzjbINaP+QLR2yVldi6+6W+ft3Eck4Uqx4NcSyQRvPH3UrKC8eQ2hvMZGxq+rlTIVQ1WlAQt2tclCNjeQ4EcjjvU6FZHIUOvsT1HruKi23+Jfc4++38a6i5u4J+NtZINWgsAVbGdLKQwOPmK5amnaOQwsdxnLrsSVznGnGOh+1Qzq6nlGx0uu8qtwkm/Q9JgSc46gH6kDP51K3YXfKsk8LLhpFV1PniPwsvy8QP941FvNdvLYymHvNeDs24GkpGygDOwGTUnfyfFRzcyFB3ulPH5gNqBUegyoNewr6XnJjqNb51Sg48d8k0ClKVKUBSlKAUpSgFKUoDRe1/gT3dl4MZiYucsFATQyscnbYHP0rn2z4CpHizv9GP06AHfbfr1rq7jPDEuoJIJclJFKtg4OD7itQtey62DappJph5KxCj2zoALbDzNR2KbWIvB6sdyDoOXO8yttC8sgIJCIJMKN2yWyAcdAayI4ZpJCQTBc7DuZB9wFAz9K6S4bYRQII4Y0jUdFUYFW3DuYLa4lkihmR5IvjVTnT5frWLqbik5M96sPggThnB7mSaPuLeTvFZSrCMr3ZBByXYeEfrXRkWcDPXG/zrCRcxa7yW2SF2WFA0soI0qzAlY8dWJAz9qx9jz9bT3FtBCGdp1dj0Bh7vYh16g5HSvaq/LWM5PG8m3VZ33CYJiDNDHIV6F0VsfLIq7FVqU8PKG3VBhFVQPJQAPsKXEqorOxwqgsT6ADJNeua+JUDKVYAgggj1B2IoDnnmrjzX1y052TGmJf3Yxvn5sdz9PSsOJATgHJ9BufsKm237MuHo2ru3ZfJGkYoPbGentWwpa2tqmQkMKDzwqjYf/X5VSlpHOTlNkinhbEd8Fsrl+AXEYhkZ3LiKMjDlCynIU++ogVq1vyXxCTcWrgf12RT9i1Tvw++jnjWWF1eNhlWU5BHzr1E6+LxL4fi3Hh89/Sp50QmkpdjFSaOceJ8AuYsrPazKDt/RmRT8jGCKlTsy5ei/BxyT2cSTZYamiAdlBOhiGGQSK3C/4vBDGZZZUSMdXLDSPLrXq9/EIu+MiCILr7zUNGnGdWrpildMa84Dlk91QDYDA9tqrivmGVXUMpDKwBBByCDuCD5191MYlMVWlKAUNUzVHGQR60BGnO/a5DaM0VuolkUlWckiNWGxAwCXI9tveoCur03E5lIxnUWwMDxF2OwzjdsAZqbLrsQjeUt+I8BJIzHlwCc4zq0nr1x962rlrs1srMhwhlddw0mMKfUIAFB98ZoCCe1LV36686u7i1Z657oVk+yHnePh8jiVSUkAU6fiXSWIYL+0PEQQN9qmrmXs/s76Qyyh1kIALK2M46ZU5B+1aFxnsMB3tplPorrpP+JNv8tAS/wviMdxEssLh43GVYdD/sfarutM7MuWp7C3eK4ZSWfUoU6go0gHfA3JBPStzzQClUzVaAUpSgFfEjhQSegGT8hX3XnPEHUqwyGBBHqDsaA0Xh1tNxV2uXmmgtQcW0cTaGcK28rkdQxGw9KzPBb+Rr++hZy0cQgKA48GtCWGRuckA71j4+zuNVEa3d4tuOkAkAQD90MF1Ae2av8AiHIllNIZZIiXYKGIkddWkBRnDDOwAoDROEzz/wDWL6LU0soBEc7vhLeORSyqIs6X8WANvLrWP7OeKC1mie7V0zA0cZETZmd52L5wOoOOvkalduU7MyxzG3j72PAR8eIaRgb+eB61mSooCI+B81SW/EbiFIlmNxeOHVSfxCAEASFSMaAvmSK3SDlcLxP8WqRIghKDSMO0jsCzMAPRRvnzNbKsChiwVdR6nAyfrXpQClKUBo/aLzTPYyW3cBCra5JgwyTHFoLBcdDgk/Sqy85OYuJSRrGRaKrRMScPqiEgLfU+XpWa4xwLv7q2mJGmFZVZCPjEqhf4ViuE8gQwWt1a945juWO+wZFxhUB/qjpQGA4pzVPccJkYlre5imijl7vy1Mh8JPkVYGtfHFHurbu7jvXeC/QR9+oEoidfCGxtnrt1qR4ORYBaPas8riRw7ylgJWdSCragMDGkDp5VkeB8tQWsZRFLln7xnkOt3f8AfZj1NAaryBzTZQWNtDJcRJIcqELDIJYgDHlV1yTw2OaTiczrqFxctGwOcNHGvd4x89X3rbIOEQISUhjUk5JCAEnrnOKvAooCNeQ+SLQm4d4DlLqQIGZ9AVThQEJ0kfSrPjfLbpLHwuG4Zre4JdoCoxBArBmxJ8WCw0ge59KlYCsfa8HijuJbgA97KFVmJz4U6KPQeeKAvLWBY0VEACooVQOgAGAPtXrSlAKUqhoCNOPcfvVv5xBPbxW8QjiZpz4UkYFsqo3djlRj5VscfMUkd0bedU0rbd/3ynHeFdn8HkPr51b8b7Pori4afv54y7K7KhXSzKAobxKSp0jGQfOr3mjk6G+7rvHkQxhkyhALxvgPGxI3BwKAs7fm514WeITRDcF0jQnLIzYjBz+0Rj71Yczc8yR8OFzHbyxPLIIUEukGMvkLIwBO2fLr0rK87crtd2S2sDIgVk2bOkon7B07j6VYQ9n6tw1LGQqhEglZoskFlfV/+wknI2JNAYfgc/E34eZYJmmZbolS4XvJ7ddKsBtgZIYj2xV/yJxu6kuOIyXmpVj0MsRwe5Gljo221aQCfc1nuA8r/g5T3E8v4cg/9u+GRCTnKMRqUe3Svm8srWyhu5JpCsdy7PKxO+XUJpUAZO2wHWgNS5O4hO3EIriWVmXiEMriLPhhjjcd1geWVO/uas4+0O71yK2jD3IEDaR/RLP3EiEDzGxz71t3AeTlt4ne3nlaaSARxSzYYwpglAEwMAZGR12q24d2dRG2to7pi8sEzTmRPCGd3MjDf9knG3tQFtwLiV1PxC5Z7xEs4p+7jjwgeRgACm4zpBPXOSRUh1HfCezfub78SWgkTvGca4iZhqLMAH1YGCeuM1IgoBSlKAUpSgFKUoBSlKAUpSgFKUoBSlKAUpSgFKUoBSlKAUpSgFKUoBUXdrfEJBcWkKSTxgpJKDCwRzIpRVBLELjc5z61KNWPE+DwXIAuIY5QpyA6hsfLI2oDDcn3Krbtru2uXQa5Czo7ReHOgmMAbYrz7OnkltmupWYm6laVVJOET4EVQT4fCoOPUms5Z8GghRo4oo40YEFUUKCCMb461g+F8jR27R93c3YjiOUh7490v9XT5j2O1AY/tD45xG0kie0iR7YAGdiut08W50hgcad9gaxXOt6Z7zhs1tG11piknWIECN9ehI3YN00ls56jFbjxrlC2upO8mVyxUKdMjorKPJlUgMN/OvPi3JlvOYiDJCYU7tDDI0WI9vB4fLYUBmeGvIYkM4RZSo1hCSgbzAJ3Iq6qx4NwtLaJYkLsBk5di7Ek5JLNuavq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181100"/>
            <a:ext cx="3371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5414" name="Picture 6" descr="http://t1.gstatic.com/images?q=tbn:ANd9GcTWMhEsoxdVBsrmBtZPUI7uxCwgeoNmOueoJ_izkYW987xBS3Nz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3371850" cy="2466975"/>
          </a:xfrm>
          <a:prstGeom prst="rect">
            <a:avLst/>
          </a:prstGeom>
          <a:noFill/>
        </p:spPr>
      </p:pic>
      <p:pic>
        <p:nvPicPr>
          <p:cNvPr id="145416" name="Picture 8" descr="http://t2.gstatic.com/images?q=tbn:ANd9GcQlT0ZsmCwM5_v-NAkxaloA4y4HVI_C1yoQlpHXdszw0mjlFaRKcx0F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0"/>
            <a:ext cx="3581400" cy="249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914400" y="2286000"/>
            <a:ext cx="7467600" cy="2743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5" name="Group 15"/>
          <p:cNvGraphicFramePr>
            <a:graphicFrameLocks noGrp="1"/>
          </p:cNvGraphicFramePr>
          <p:nvPr/>
        </p:nvGraphicFramePr>
        <p:xfrm>
          <a:off x="838200" y="2286000"/>
          <a:ext cx="7343775" cy="2622550"/>
        </p:xfrm>
        <a:graphic>
          <a:graphicData uri="http://schemas.openxmlformats.org/drawingml/2006/table">
            <a:tbl>
              <a:tblPr/>
              <a:tblGrid>
                <a:gridCol w="3671888"/>
                <a:gridCol w="3671887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The Church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The nobility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88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Owned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 percent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of </a:t>
                      </a:r>
                      <a:b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the land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Collected tithes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Paid no direct taxes </a:t>
                      </a:r>
                      <a:b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to the state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Had right to top jobs in government, the army, the courts, and the Church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Paid no taxes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7" name="Title 17"/>
          <p:cNvSpPr>
            <a:spLocks/>
          </p:cNvSpPr>
          <p:nvPr/>
        </p:nvSpPr>
        <p:spPr bwMode="auto">
          <a:xfrm>
            <a:off x="457200" y="1371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588"/>
              </a:spcAft>
            </a:pPr>
            <a:r>
              <a:rPr lang="en-US"/>
              <a:t>The first two estates enjoyed most of the </a:t>
            </a:r>
            <a:br>
              <a:rPr lang="en-US"/>
            </a:br>
            <a:r>
              <a:rPr lang="en-US"/>
              <a:t>wealth and privileges of France.</a:t>
            </a:r>
            <a:br>
              <a:rPr lang="en-US"/>
            </a:br>
            <a:endParaRPr lang="en-US" b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33400" y="5257800"/>
            <a:ext cx="7848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solidFill>
                <a:srgbClr val="333399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">
  <a:themeElements>
    <a:clrScheme name="OL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LE">
      <a:majorFont>
        <a:latin typeface="Arial"/>
        <a:ea typeface="ＭＳ Ｐゴシック"/>
        <a:cs typeface="MS Pゴシック"/>
      </a:majorFont>
      <a:minorFont>
        <a:latin typeface="Arial"/>
        <a:ea typeface="ＭＳ Ｐ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L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HD:Users:vtuchsi:Desktop:PPT Attempt 2:OLE</Template>
  <TotalTime>16628</TotalTime>
  <Words>3371</Words>
  <Application>Microsoft Office PowerPoint</Application>
  <PresentationFormat>On-screen Show (4:3)</PresentationFormat>
  <Paragraphs>376</Paragraphs>
  <Slides>68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OLE</vt:lpstr>
      <vt:lpstr>Coming of the French Revolution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Early Stages of the French Revolution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Radical Period of the  French Revolution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The Age of Napoleon  Section 4 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Pearson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End User</cp:lastModifiedBy>
  <cp:revision>340</cp:revision>
  <cp:lastPrinted>2008-05-21T18:42:16Z</cp:lastPrinted>
  <dcterms:created xsi:type="dcterms:W3CDTF">2008-06-11T20:35:12Z</dcterms:created>
  <dcterms:modified xsi:type="dcterms:W3CDTF">2013-10-31T12:24:56Z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